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5"/>
  </p:notesMasterIdLst>
  <p:sldIdLst>
    <p:sldId id="364" r:id="rId2"/>
    <p:sldId id="349" r:id="rId3"/>
    <p:sldId id="353" r:id="rId4"/>
    <p:sldId id="309" r:id="rId5"/>
    <p:sldId id="310" r:id="rId6"/>
    <p:sldId id="311" r:id="rId7"/>
    <p:sldId id="312" r:id="rId8"/>
    <p:sldId id="314" r:id="rId9"/>
    <p:sldId id="325" r:id="rId10"/>
    <p:sldId id="342" r:id="rId11"/>
    <p:sldId id="344" r:id="rId12"/>
    <p:sldId id="329" r:id="rId13"/>
    <p:sldId id="333" r:id="rId14"/>
    <p:sldId id="336" r:id="rId15"/>
    <p:sldId id="341" r:id="rId16"/>
    <p:sldId id="343" r:id="rId17"/>
    <p:sldId id="345" r:id="rId18"/>
    <p:sldId id="346" r:id="rId19"/>
    <p:sldId id="347" r:id="rId20"/>
    <p:sldId id="348" r:id="rId21"/>
    <p:sldId id="351" r:id="rId22"/>
    <p:sldId id="350" r:id="rId23"/>
    <p:sldId id="352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</p:sldIdLst>
  <p:sldSz cx="14630400" cy="8229600"/>
  <p:notesSz cx="6858000" cy="9144000"/>
  <p:defaultTextStyle>
    <a:defPPr>
      <a:defRPr lang="en-US"/>
    </a:defPPr>
    <a:lvl1pPr marL="0" algn="l" defTabSz="104492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2462" algn="l" defTabSz="104492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4923" algn="l" defTabSz="104492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7386" algn="l" defTabSz="104492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9848" algn="l" defTabSz="104492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12311" algn="l" defTabSz="104492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34772" algn="l" defTabSz="104492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7234" algn="l" defTabSz="104492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9697" algn="l" defTabSz="104492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5887C0"/>
    <a:srgbClr val="000804"/>
    <a:srgbClr val="FFFF00"/>
    <a:srgbClr val="140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2" autoAdjust="0"/>
    <p:restoredTop sz="92346" autoAdjust="0"/>
  </p:normalViewPr>
  <p:slideViewPr>
    <p:cSldViewPr>
      <p:cViewPr varScale="1">
        <p:scale>
          <a:sx n="56" d="100"/>
          <a:sy n="56" d="100"/>
        </p:scale>
        <p:origin x="738" y="42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B8252-386B-4A84-A40A-FA9405A1A4F6}" type="datetimeFigureOut">
              <a:rPr lang="en-US" smtClean="0"/>
              <a:t>10-May-23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CB073-E3FF-4675-A236-091E6988C1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9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531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9B5B24C8-7430-46EC-9CBB-B11AB3BE3AAA}" type="slidenum">
              <a:rPr lang="en-US" altLang="en-US" sz="1200">
                <a:solidFill>
                  <a:schemeClr val="tx1"/>
                </a:solidFill>
              </a:rPr>
              <a:pPr/>
              <a:t>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>
              <a:buSzPct val="100000"/>
            </a:pPr>
            <a:fld id="{34B515CA-7B11-41BE-982E-BBC1B42C171E}" type="slidenum">
              <a:rPr lang="en-US" altLang="en-US" sz="1200"/>
              <a:pPr algn="r">
                <a:buSzPct val="100000"/>
              </a:pPr>
              <a:t>4</a:t>
            </a:fld>
            <a:endParaRPr lang="en-US" altLang="en-US" sz="1200"/>
          </a:p>
        </p:txBody>
      </p:sp>
      <p:sp>
        <p:nvSpPr>
          <p:cNvPr id="68612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3" name="Text Box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62259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A4697879-5449-4577-B27C-237078CE5B76}" type="slidenum">
              <a:rPr lang="en-US" altLang="en-US" sz="1200">
                <a:solidFill>
                  <a:schemeClr val="tx1"/>
                </a:solidFill>
              </a:rPr>
              <a:pPr/>
              <a:t>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7577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>
              <a:buSzPct val="100000"/>
            </a:pPr>
            <a:fld id="{6E2C2CB9-AC65-4B83-ABC5-C50CD1C11FDF}" type="slidenum">
              <a:rPr lang="en-US" altLang="en-US" sz="1200"/>
              <a:pPr algn="r">
                <a:buSzPct val="100000"/>
              </a:pPr>
              <a:t>6</a:t>
            </a:fld>
            <a:endParaRPr lang="en-US" altLang="en-US" sz="1200"/>
          </a:p>
        </p:txBody>
      </p:sp>
      <p:sp>
        <p:nvSpPr>
          <p:cNvPr id="75780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1" name="Text Box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09983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8FCD17E9-539D-429F-8021-277013E0D5F1}" type="slidenum">
              <a:rPr lang="en-US" altLang="en-US" sz="1200">
                <a:solidFill>
                  <a:schemeClr val="tx1"/>
                </a:solidFill>
              </a:rPr>
              <a:pPr/>
              <a:t>7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>
              <a:buSzPct val="100000"/>
            </a:pPr>
            <a:fld id="{3F7DA444-ADEF-4D79-BADD-3DA00AF993B9}" type="slidenum">
              <a:rPr lang="en-US" altLang="en-US" sz="1200"/>
              <a:pPr algn="r">
                <a:buSzPct val="100000"/>
              </a:pPr>
              <a:t>7</a:t>
            </a:fld>
            <a:endParaRPr lang="en-US" altLang="en-US" sz="1200"/>
          </a:p>
        </p:txBody>
      </p:sp>
      <p:sp>
        <p:nvSpPr>
          <p:cNvPr id="76804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5" name="Text Box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4006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091D1A5B-6727-49FD-8BB3-B817BD05F098}" type="slidenum">
              <a:rPr lang="en-US" altLang="en-US" sz="1200">
                <a:solidFill>
                  <a:schemeClr val="tx1"/>
                </a:solidFill>
              </a:rPr>
              <a:pPr/>
              <a:t>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8089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>
              <a:buSzPct val="100000"/>
            </a:pPr>
            <a:fld id="{F326C489-3F28-4FB0-80CE-81BF774CE7A6}" type="slidenum">
              <a:rPr lang="en-US" altLang="en-US" sz="1200"/>
              <a:pPr algn="r">
                <a:buSzPct val="100000"/>
              </a:pPr>
              <a:t>8</a:t>
            </a:fld>
            <a:endParaRPr lang="en-US" altLang="en-US" sz="1200"/>
          </a:p>
        </p:txBody>
      </p:sp>
      <p:sp>
        <p:nvSpPr>
          <p:cNvPr id="80900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1" name="Text Box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74559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0484D967-1193-4CCA-A7CA-B5AC4E0B4D60}" type="slidenum">
              <a:rPr lang="en-US" altLang="en-US" sz="1200">
                <a:solidFill>
                  <a:schemeClr val="tx1"/>
                </a:solidFill>
              </a:rPr>
              <a:pPr/>
              <a:t>9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>
              <a:buSzPct val="100000"/>
            </a:pPr>
            <a:fld id="{49EA15FE-A80E-4201-A240-A2C0846048E9}" type="slidenum">
              <a:rPr lang="en-US" altLang="en-US" sz="1200"/>
              <a:pPr algn="r">
                <a:buSzPct val="100000"/>
              </a:pPr>
              <a:t>9</a:t>
            </a:fld>
            <a:endParaRPr lang="en-US" altLang="en-US" sz="1200"/>
          </a:p>
        </p:txBody>
      </p:sp>
      <p:sp>
        <p:nvSpPr>
          <p:cNvPr id="92164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Text Box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10566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A95AF23C-AC43-4D6D-BAE0-B1A4F8D4BF0A}" type="slidenum">
              <a:rPr lang="en-US" altLang="en-US" sz="1200">
                <a:solidFill>
                  <a:schemeClr val="tx1"/>
                </a:solidFill>
              </a:rPr>
              <a:pPr/>
              <a:t>12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1161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>
              <a:buSzPct val="100000"/>
            </a:pPr>
            <a:fld id="{939C057F-A7E1-4C81-A1ED-D78AFDB44E44}" type="slidenum">
              <a:rPr lang="en-US" altLang="en-US" sz="1200"/>
              <a:pPr algn="r">
                <a:buSzPct val="100000"/>
              </a:pPr>
              <a:t>12</a:t>
            </a:fld>
            <a:endParaRPr lang="en-US" altLang="en-US" sz="1200"/>
          </a:p>
        </p:txBody>
      </p:sp>
      <p:sp>
        <p:nvSpPr>
          <p:cNvPr id="111620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1" name="Text Box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59501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5DD9BD19-9864-4EC1-8926-823778AF82D0}" type="slidenum">
              <a:rPr lang="en-US" altLang="en-US" sz="1200">
                <a:solidFill>
                  <a:schemeClr val="tx1"/>
                </a:solidFill>
              </a:rPr>
              <a:pPr/>
              <a:t>13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1571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>
              <a:buSzPct val="100000"/>
            </a:pPr>
            <a:fld id="{0ED856C5-E638-447B-9802-8FE3ABA341E5}" type="slidenum">
              <a:rPr lang="en-US" altLang="en-US" sz="1200"/>
              <a:pPr algn="r">
                <a:buSzPct val="100000"/>
              </a:pPr>
              <a:t>13</a:t>
            </a:fld>
            <a:endParaRPr lang="en-US" altLang="en-US" sz="1200"/>
          </a:p>
        </p:txBody>
      </p:sp>
      <p:sp>
        <p:nvSpPr>
          <p:cNvPr id="115716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7" name="Text Box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78684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F39537C7-C9A4-4A88-B90C-B2B55D913400}" type="slidenum">
              <a:rPr lang="en-US" altLang="en-US" sz="1200">
                <a:solidFill>
                  <a:schemeClr val="tx1"/>
                </a:solidFill>
              </a:rPr>
              <a:pPr/>
              <a:t>14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1878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>
              <a:buSzPct val="100000"/>
            </a:pPr>
            <a:fld id="{B107B042-25EE-42A2-986C-07B5093FB7FC}" type="slidenum">
              <a:rPr lang="en-US" altLang="en-US" sz="1200"/>
              <a:pPr algn="r">
                <a:buSzPct val="100000"/>
              </a:pPr>
              <a:t>14</a:t>
            </a:fld>
            <a:endParaRPr lang="en-US" altLang="en-US" sz="1200"/>
          </a:p>
        </p:txBody>
      </p:sp>
      <p:sp>
        <p:nvSpPr>
          <p:cNvPr id="118788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9" name="Text Box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67765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0CB618D9-B508-4EB6-80D6-38B36C447666}" type="slidenum">
              <a:rPr lang="en-US" altLang="en-US" sz="1200">
                <a:solidFill>
                  <a:schemeClr val="tx1"/>
                </a:solidFill>
              </a:rPr>
              <a:pPr/>
              <a:t>15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2390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>
              <a:buSzPct val="100000"/>
            </a:pPr>
            <a:fld id="{7B622C36-0E26-4A5C-A4CC-73CFF533534A}" type="slidenum">
              <a:rPr lang="en-US" altLang="en-US" sz="1200"/>
              <a:pPr algn="r">
                <a:buSzPct val="100000"/>
              </a:pPr>
              <a:t>15</a:t>
            </a:fld>
            <a:endParaRPr lang="en-US" altLang="en-US" sz="1200"/>
          </a:p>
        </p:txBody>
      </p:sp>
      <p:sp>
        <p:nvSpPr>
          <p:cNvPr id="123908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9" name="Text Box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0650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75248" y="1645920"/>
            <a:ext cx="13167360" cy="2194560"/>
          </a:xfrm>
        </p:spPr>
        <p:txBody>
          <a:bodyPr vert="horz" lIns="65311" tIns="0" rIns="65311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69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94560" y="3998038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53110" indent="0" algn="ctr">
              <a:buNone/>
            </a:lvl2pPr>
            <a:lvl3pPr marL="1306220" indent="0" algn="ctr">
              <a:buNone/>
            </a:lvl3pPr>
            <a:lvl4pPr marL="1959331" indent="0" algn="ctr">
              <a:buNone/>
            </a:lvl4pPr>
            <a:lvl5pPr marL="2612441" indent="0" algn="ctr">
              <a:buNone/>
            </a:lvl5pPr>
            <a:lvl6pPr marL="3265551" indent="0" algn="ctr">
              <a:buNone/>
            </a:lvl6pPr>
            <a:lvl7pPr marL="3918661" indent="0" algn="ctr">
              <a:buNone/>
            </a:lvl7pPr>
            <a:lvl8pPr marL="4571771" indent="0" algn="ctr">
              <a:buNone/>
            </a:lvl8pPr>
            <a:lvl9pPr marL="5224882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731520"/>
            <a:ext cx="11338560" cy="219456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9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3009343"/>
            <a:ext cx="11338560" cy="1811654"/>
          </a:xfrm>
        </p:spPr>
        <p:txBody>
          <a:bodyPr anchor="t"/>
          <a:lstStyle>
            <a:lvl1pPr marL="104498" indent="0" algn="l">
              <a:buNone/>
              <a:defRPr sz="2900">
                <a:solidFill>
                  <a:schemeClr val="tx1"/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679680" y="7700011"/>
            <a:ext cx="1219200" cy="4381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37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37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7660"/>
            <a:ext cx="13167360" cy="13716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5"/>
            <a:ext cx="6464301" cy="901064"/>
          </a:xfrm>
        </p:spPr>
        <p:txBody>
          <a:bodyPr anchor="ctr"/>
          <a:lstStyle>
            <a:lvl1pPr marL="0" indent="0">
              <a:buNone/>
              <a:defRPr sz="3400" b="0" cap="all" baseline="0">
                <a:solidFill>
                  <a:schemeClr val="tx1"/>
                </a:solidFill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432041" y="1842135"/>
            <a:ext cx="6466840" cy="901064"/>
          </a:xfrm>
        </p:spPr>
        <p:txBody>
          <a:bodyPr anchor="ctr"/>
          <a:lstStyle>
            <a:lvl1pPr marL="0" indent="0">
              <a:buNone/>
              <a:defRPr sz="3400" b="0" cap="all" baseline="0">
                <a:solidFill>
                  <a:schemeClr val="tx1"/>
                </a:solidFill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731520" y="2834640"/>
            <a:ext cx="6464301" cy="451675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834640"/>
            <a:ext cx="6466840" cy="451675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31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1521" y="1828800"/>
            <a:ext cx="4813301" cy="5522596"/>
          </a:xfrm>
        </p:spPr>
        <p:txBody>
          <a:bodyPr/>
          <a:lstStyle>
            <a:lvl1pPr marL="0" indent="0">
              <a:buNone/>
              <a:defRPr sz="20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3700"/>
            </a:lvl1pPr>
            <a:lvl2pPr>
              <a:defRPr sz="3400"/>
            </a:lvl2pPr>
            <a:lvl3pPr>
              <a:defRPr sz="3100"/>
            </a:lvl3pPr>
            <a:lvl4pPr>
              <a:defRPr sz="2900"/>
            </a:lvl4pPr>
            <a:lvl5pPr>
              <a:defRPr sz="2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0" y="731520"/>
            <a:ext cx="8778240" cy="626746"/>
          </a:xfrm>
        </p:spPr>
        <p:txBody>
          <a:bodyPr lIns="65311" rIns="65311" bIns="0" anchor="b">
            <a:sp3d prstMaterial="softEdge"/>
          </a:bodyPr>
          <a:lstStyle>
            <a:lvl1pPr algn="ctr">
              <a:buNone/>
              <a:defRPr sz="29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26080" y="2198370"/>
            <a:ext cx="8778240" cy="475488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46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26080" y="1400145"/>
            <a:ext cx="8778240" cy="636422"/>
          </a:xfrm>
        </p:spPr>
        <p:txBody>
          <a:bodyPr lIns="65311" tIns="65311" rIns="65311" anchor="t"/>
          <a:lstStyle>
            <a:lvl1pPr marL="0" indent="0" algn="ctr">
              <a:buNone/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10-May-23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650992"/>
          </a:xfrm>
          <a:prstGeom prst="rect">
            <a:avLst/>
          </a:prstGeom>
        </p:spPr>
        <p:txBody>
          <a:bodyPr vert="horz" lIns="130622" tIns="65311" rIns="130622" bIns="65311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31520" y="7700011"/>
            <a:ext cx="3413760" cy="438150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l" eaLnBrk="1" latinLnBrk="0" hangingPunct="1">
              <a:defRPr kumimoji="0" sz="17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10-May-23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998720" y="7700011"/>
            <a:ext cx="4632960" cy="438150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ctr" eaLnBrk="1" latinLnBrk="0" hangingPunct="1">
              <a:defRPr kumimoji="0" sz="17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2679680" y="7700011"/>
            <a:ext cx="1219200" cy="438150"/>
          </a:xfrm>
          <a:prstGeom prst="rect">
            <a:avLst/>
          </a:prstGeom>
        </p:spPr>
        <p:txBody>
          <a:bodyPr vert="horz" lIns="0" tIns="65311" rIns="0" bIns="65311" anchor="b"/>
          <a:lstStyle>
            <a:lvl1pPr algn="r" eaLnBrk="1" latinLnBrk="0" hangingPunct="1">
              <a:defRPr kumimoji="0" sz="17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59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783732" indent="-587799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240909" indent="-404928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619713" indent="-326555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1933206" indent="-261244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207512" indent="-261244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5" indent="-26124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374" indent="-26124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095742" indent="-26124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383111" indent="-26124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1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2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1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hyperlink" Target="https://www.toppr.com/guides/chemistry/acids-bases-and-salts/introduction-to-acids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13167360" cy="2194560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rgbClr val="FFFF00"/>
                </a:solidFill>
              </a:rPr>
              <a:t>AICD BASE THEORY</a:t>
            </a:r>
            <a:endParaRPr lang="en-US" sz="88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0" y="5181600"/>
            <a:ext cx="5897880" cy="2103120"/>
          </a:xfrm>
        </p:spPr>
        <p:txBody>
          <a:bodyPr>
            <a:normAutofit fontScale="70000" lnSpcReduction="20000"/>
          </a:bodyPr>
          <a:lstStyle/>
          <a:p>
            <a:r>
              <a:rPr lang="en-US" sz="5700" b="1" dirty="0" smtClean="0">
                <a:solidFill>
                  <a:srgbClr val="FFC000"/>
                </a:solidFill>
              </a:rPr>
              <a:t>Dr. Ajaykumar Gandhi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Assistant Professor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Department of Chemistry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Government College of Arts and Science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Aurangabad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94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www.chemguide.co.uk/physical/acidbaseeqia/h2ohcldia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17" y="588579"/>
            <a:ext cx="9464676" cy="199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1615" y="2111777"/>
            <a:ext cx="69923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Base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8155" y="2262704"/>
            <a:ext cx="6575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Acid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2535327"/>
            <a:ext cx="17933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Conjugate acid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96399" y="2690525"/>
            <a:ext cx="186224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Conjugate Base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11483211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38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34034"/>
            <a:ext cx="4579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Amphoteric Substances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869" y="780365"/>
            <a:ext cx="1356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They can act as both BL Acid or Base as per relative Acidic/Basic strength of other molecule.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E.g.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O, HCO</a:t>
            </a:r>
            <a:r>
              <a:rPr lang="en-US" sz="2800" baseline="-25000" dirty="0" smtClean="0"/>
              <a:t>3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, HSO</a:t>
            </a:r>
            <a:r>
              <a:rPr lang="en-US" sz="2800" baseline="-25000" dirty="0" smtClean="0"/>
              <a:t>4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 etc.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27014" y="2496611"/>
            <a:ext cx="9562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    +    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                        HO</a:t>
            </a:r>
            <a:r>
              <a:rPr lang="en-US" sz="3600" baseline="30000" dirty="0" smtClean="0"/>
              <a:t>-</a:t>
            </a:r>
            <a:r>
              <a:rPr lang="en-US" sz="3600" dirty="0" smtClean="0"/>
              <a:t>    +      H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O</a:t>
            </a:r>
            <a:r>
              <a:rPr lang="en-US" sz="3600" baseline="30000" dirty="0" smtClean="0"/>
              <a:t>+</a:t>
            </a:r>
            <a:endParaRPr lang="en-US" sz="3600" baseline="30000" dirty="0"/>
          </a:p>
        </p:txBody>
      </p:sp>
      <p:sp>
        <p:nvSpPr>
          <p:cNvPr id="6" name="Right Arrow 5"/>
          <p:cNvSpPr/>
          <p:nvPr/>
        </p:nvSpPr>
        <p:spPr>
          <a:xfrm>
            <a:off x="4279431" y="2496611"/>
            <a:ext cx="1028700" cy="425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8632" y="3625481"/>
            <a:ext cx="97587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CO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                H</a:t>
            </a:r>
            <a:r>
              <a:rPr lang="en-US" sz="4000" baseline="30000" dirty="0" smtClean="0"/>
              <a:t>+</a:t>
            </a:r>
            <a:r>
              <a:rPr lang="en-US" sz="4000" dirty="0" smtClean="0"/>
              <a:t>  + </a:t>
            </a:r>
            <a:r>
              <a:rPr lang="en-US" sz="4000" dirty="0" smtClean="0">
                <a:solidFill>
                  <a:srgbClr val="FF0000"/>
                </a:solidFill>
              </a:rPr>
              <a:t>HCO</a:t>
            </a:r>
            <a:r>
              <a:rPr lang="en-US" sz="4000" baseline="-25000" dirty="0" smtClean="0">
                <a:solidFill>
                  <a:srgbClr val="FF0000"/>
                </a:solidFill>
              </a:rPr>
              <a:t>3</a:t>
            </a:r>
            <a:r>
              <a:rPr lang="en-US" sz="5400" baseline="30000" dirty="0" smtClean="0">
                <a:solidFill>
                  <a:srgbClr val="FF0000"/>
                </a:solidFill>
              </a:rPr>
              <a:t>-</a:t>
            </a:r>
            <a:r>
              <a:rPr lang="en-US" sz="5400" baseline="30000" dirty="0" smtClean="0"/>
              <a:t>                 </a:t>
            </a:r>
            <a:r>
              <a:rPr lang="en-US" sz="4000" dirty="0" smtClean="0"/>
              <a:t>H</a:t>
            </a:r>
            <a:r>
              <a:rPr lang="en-US" sz="4000" baseline="30000" dirty="0"/>
              <a:t>+</a:t>
            </a:r>
            <a:r>
              <a:rPr lang="en-US" sz="4000" dirty="0"/>
              <a:t>  + </a:t>
            </a:r>
            <a:r>
              <a:rPr lang="en-US" sz="4000" dirty="0" smtClean="0"/>
              <a:t>CO</a:t>
            </a:r>
            <a:r>
              <a:rPr lang="en-US" sz="4000" baseline="-25000" dirty="0" smtClean="0"/>
              <a:t>3</a:t>
            </a:r>
            <a:r>
              <a:rPr lang="en-US" sz="5400" baseline="30000" dirty="0" smtClean="0"/>
              <a:t>2-</a:t>
            </a:r>
            <a:endParaRPr lang="en-US" sz="2800" baseline="30000" dirty="0"/>
          </a:p>
        </p:txBody>
      </p:sp>
      <p:sp>
        <p:nvSpPr>
          <p:cNvPr id="9" name="Left-Right Arrow 8"/>
          <p:cNvSpPr/>
          <p:nvPr/>
        </p:nvSpPr>
        <p:spPr>
          <a:xfrm>
            <a:off x="2305943" y="3788924"/>
            <a:ext cx="152400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7086600" y="3744843"/>
            <a:ext cx="1512994" cy="35394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9600" y="4953000"/>
            <a:ext cx="6242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Using   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SO</a:t>
            </a:r>
            <a:r>
              <a:rPr lang="en-US" sz="4000" baseline="-25000" dirty="0" smtClean="0"/>
              <a:t>4 </a:t>
            </a:r>
            <a:r>
              <a:rPr lang="en-US" sz="4000" dirty="0" smtClean="0"/>
              <a:t> write for HSO</a:t>
            </a:r>
            <a:r>
              <a:rPr lang="en-US" sz="4000" baseline="-25000" dirty="0" smtClean="0"/>
              <a:t>4</a:t>
            </a:r>
            <a:r>
              <a:rPr lang="en-US" sz="5400" baseline="30000" dirty="0" smtClean="0"/>
              <a:t>-</a:t>
            </a:r>
            <a:endParaRPr lang="en-US" sz="4000" baseline="-25000" dirty="0"/>
          </a:p>
        </p:txBody>
      </p:sp>
    </p:spTree>
    <p:extLst>
      <p:ext uri="{BB962C8B-B14F-4D97-AF65-F5344CB8AC3E}">
        <p14:creationId xmlns:p14="http://schemas.microsoft.com/office/powerpoint/2010/main" val="257780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8275"/>
            <a:ext cx="5954713" cy="822325"/>
          </a:xfrm>
        </p:spPr>
        <p:txBody>
          <a:bodyPr lIns="128565" tIns="66854" rIns="128565" bIns="66854">
            <a:normAutofit fontScale="92500"/>
          </a:bodyPr>
          <a:lstStyle/>
          <a:p>
            <a:pPr defTabSz="653110">
              <a:spcBef>
                <a:spcPct val="0"/>
              </a:spcBef>
              <a:buFont typeface="Wingdings" panose="05000000000000000000" pitchFamily="2" charset="2"/>
              <a:buChar char="v"/>
              <a:tabLst>
                <a:tab pos="2612441" algn="l"/>
                <a:tab pos="11753717" algn="l"/>
                <a:tab pos="13059937" algn="l"/>
                <a:tab pos="14366157" algn="l"/>
              </a:tabLst>
            </a:pPr>
            <a:r>
              <a:rPr lang="en-US" altLang="en-US" dirty="0" smtClean="0">
                <a:solidFill>
                  <a:srgbClr val="FF0000"/>
                </a:solidFill>
              </a:rPr>
              <a:t>Lewis Acids and Bases</a:t>
            </a:r>
          </a:p>
        </p:txBody>
      </p:sp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6" y="990600"/>
            <a:ext cx="1178560" cy="47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227083" y="809786"/>
            <a:ext cx="11338560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" charset="0"/>
              <a:buNone/>
            </a:pPr>
            <a:r>
              <a:rPr lang="en-US" altLang="en-US" sz="4000" dirty="0"/>
              <a:t>How did Lewis define an acid and a base?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1828800"/>
            <a:ext cx="14025004" cy="234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marL="339725" indent="-339725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" charset="0"/>
              <a:buChar char="•"/>
            </a:pPr>
            <a:r>
              <a:rPr lang="en-US" altLang="en-US" sz="3200" dirty="0"/>
              <a:t>A </a:t>
            </a:r>
            <a:r>
              <a:rPr lang="en-US" altLang="en-US" b="1" u="sng" dirty="0">
                <a:solidFill>
                  <a:srgbClr val="FF0000"/>
                </a:solidFill>
              </a:rPr>
              <a:t>Lewis acid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sz="3200" dirty="0"/>
              <a:t>is a substance that can </a:t>
            </a:r>
            <a:r>
              <a:rPr lang="en-US" altLang="en-US" sz="3200" b="1" u="sng" dirty="0">
                <a:solidFill>
                  <a:srgbClr val="FF0000"/>
                </a:solidFill>
              </a:rPr>
              <a:t>accept a pair of electrons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/>
              <a:t>to form a covalent bond.</a:t>
            </a:r>
          </a:p>
          <a:p>
            <a:pPr algn="just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" charset="0"/>
              <a:buChar char="•"/>
            </a:pPr>
            <a:r>
              <a:rPr lang="en-US" altLang="en-US" sz="3200" dirty="0"/>
              <a:t>A </a:t>
            </a:r>
            <a:r>
              <a:rPr lang="en-US" altLang="en-US" sz="3200" b="1" u="sng" dirty="0">
                <a:solidFill>
                  <a:srgbClr val="002060"/>
                </a:solidFill>
              </a:rPr>
              <a:t>Lewis base</a:t>
            </a:r>
            <a:r>
              <a:rPr lang="en-US" altLang="en-US" sz="3200" dirty="0"/>
              <a:t> is a substance that can </a:t>
            </a:r>
            <a:r>
              <a:rPr lang="en-US" altLang="en-US" sz="3200" b="1" u="sng" dirty="0">
                <a:solidFill>
                  <a:srgbClr val="002060"/>
                </a:solidFill>
              </a:rPr>
              <a:t>donate a pair of electrons </a:t>
            </a:r>
            <a:r>
              <a:rPr lang="en-US" altLang="en-US" sz="3200" dirty="0"/>
              <a:t>to form a covalent bond.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2324" y="4221358"/>
            <a:ext cx="12923520" cy="213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574675" indent="-350838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144588" indent="-347663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" charset="0"/>
              <a:buNone/>
            </a:pPr>
            <a:r>
              <a:rPr lang="en-US" altLang="en-US" sz="3600" dirty="0"/>
              <a:t>Consider the reaction of H</a:t>
            </a:r>
            <a:r>
              <a:rPr lang="en-US" altLang="en-US" sz="3600" baseline="30000" dirty="0"/>
              <a:t>+</a:t>
            </a:r>
            <a:r>
              <a:rPr lang="en-US" altLang="en-US" sz="3600" dirty="0"/>
              <a:t> and OH</a:t>
            </a:r>
            <a:r>
              <a:rPr lang="en-US" altLang="en-US" sz="3600" baseline="30000" dirty="0"/>
              <a:t>–</a:t>
            </a:r>
            <a:r>
              <a:rPr lang="en-US" altLang="en-US" sz="3600" dirty="0"/>
              <a:t>.</a:t>
            </a:r>
          </a:p>
          <a:p>
            <a:pPr lvl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" charset="0"/>
              <a:buChar char="•"/>
            </a:pPr>
            <a:r>
              <a:rPr lang="en-US" altLang="en-US" dirty="0"/>
              <a:t>The hydrogen ion donates itself to the hydroxide </a:t>
            </a:r>
            <a:r>
              <a:rPr lang="en-US" altLang="en-US" dirty="0" smtClean="0"/>
              <a:t>ion.</a:t>
            </a:r>
          </a:p>
          <a:p>
            <a:pPr lvl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" charset="0"/>
              <a:buChar char="•"/>
            </a:pPr>
            <a:r>
              <a:rPr lang="en-US" altLang="en-US" dirty="0" smtClean="0"/>
              <a:t>H</a:t>
            </a:r>
            <a:r>
              <a:rPr lang="en-US" altLang="en-US" baseline="30000" dirty="0"/>
              <a:t>+</a:t>
            </a:r>
            <a:r>
              <a:rPr lang="en-US" altLang="en-US" dirty="0"/>
              <a:t> is a Brønsted-Lowry acid, and OH</a:t>
            </a:r>
            <a:r>
              <a:rPr lang="en-US" altLang="en-US" baseline="30000" dirty="0"/>
              <a:t>−</a:t>
            </a:r>
            <a:r>
              <a:rPr lang="en-US" altLang="en-US" dirty="0"/>
              <a:t> is a Brønsted-Lowry base</a:t>
            </a:r>
            <a:r>
              <a:rPr lang="en-US" altLang="en-US" sz="3200" dirty="0"/>
              <a:t>.</a:t>
            </a:r>
          </a:p>
        </p:txBody>
      </p:sp>
      <p:pic>
        <p:nvPicPr>
          <p:cNvPr id="9" name="Picture 4" descr="0132525763_A158_C19L1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807" y="6553200"/>
            <a:ext cx="9097404" cy="117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119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6276" y="48236"/>
            <a:ext cx="14619890" cy="296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744538" indent="-285750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" charset="0"/>
              <a:buNone/>
            </a:pPr>
            <a:r>
              <a:rPr lang="en-US" altLang="en-US" dirty="0"/>
              <a:t>A second example of a reaction between a Lewis acid and a Lewis base is what happens when ammonia dissolves in water</a:t>
            </a:r>
            <a:r>
              <a:rPr lang="en-US" altLang="en-US" sz="4000" dirty="0"/>
              <a:t>.</a:t>
            </a:r>
          </a:p>
          <a:p>
            <a:pPr lvl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" charset="0"/>
              <a:buChar char="•"/>
            </a:pPr>
            <a:r>
              <a:rPr lang="en-US" altLang="en-US" dirty="0"/>
              <a:t>Hydrogen ions from the dissociation of water are the electron-pair acceptor and the Lewis acid.</a:t>
            </a:r>
          </a:p>
          <a:p>
            <a:pPr lvl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" charset="0"/>
              <a:buChar char="•"/>
            </a:pPr>
            <a:r>
              <a:rPr lang="en-US" altLang="en-US" dirty="0"/>
              <a:t>Ammonia is the electron-pair donor and the Lewis base.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2" y="3276600"/>
            <a:ext cx="1360805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4431" y="6240043"/>
            <a:ext cx="13442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" charset="0"/>
              <a:buChar char="•"/>
            </a:pPr>
            <a:r>
              <a:rPr lang="en-US" altLang="en-US" sz="2400" dirty="0"/>
              <a:t>The Lewis definition is the broadest. 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" charset="0"/>
              <a:buChar char="•"/>
            </a:pPr>
            <a:r>
              <a:rPr lang="en-US" altLang="en-US" sz="2400" dirty="0"/>
              <a:t>It extends to compounds that the Brønsted-Lowry theory does not classify as acids and bases.</a:t>
            </a:r>
          </a:p>
        </p:txBody>
      </p:sp>
    </p:spTree>
    <p:extLst>
      <p:ext uri="{BB962C8B-B14F-4D97-AF65-F5344CB8AC3E}">
        <p14:creationId xmlns:p14="http://schemas.microsoft.com/office/powerpoint/2010/main" val="23347071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1061304" indent="-408194">
              <a:defRPr sz="40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632776" indent="-326555">
              <a:defRPr sz="40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2285886" indent="-326555">
              <a:defRPr sz="40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938996" indent="-326555">
              <a:defRPr sz="40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3592106" indent="-32655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4245216" indent="-32655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4898327" indent="-32655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5551437" indent="-32655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sz="1300">
                <a:solidFill>
                  <a:schemeClr val="tx1"/>
                </a:solidFill>
              </a:rPr>
              <a:t>Copyright © Pearson Education, Inc., or its affiliates. All Rights Reserved. </a:t>
            </a:r>
          </a:p>
        </p:txBody>
      </p:sp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7437120" y="182880"/>
            <a:ext cx="4511040" cy="457200"/>
          </a:xfrm>
          <a:prstGeom prst="roundRect">
            <a:avLst>
              <a:gd name="adj" fmla="val 36667"/>
            </a:avLst>
          </a:prstGeom>
          <a:solidFill>
            <a:srgbClr val="FFFFFF"/>
          </a:solidFill>
          <a:ln w="9360">
            <a:solidFill>
              <a:srgbClr val="658B92"/>
            </a:solidFill>
            <a:miter lim="800000"/>
            <a:headEnd/>
            <a:tailEnd/>
          </a:ln>
          <a:effectLst>
            <a:outerShdw blurRad="63500" dist="17819" dir="2700000" algn="ctr" rotWithShape="0">
              <a:srgbClr val="000000">
                <a:alpha val="75014"/>
              </a:srgbClr>
            </a:outerShdw>
          </a:effectLst>
        </p:spPr>
        <p:txBody>
          <a:bodyPr wrap="none" lIns="128565" tIns="66854" rIns="128565" bIns="66854" anchor="ctr"/>
          <a:lstStyle/>
          <a:p>
            <a:pPr algn="ctr" defTabSz="653110">
              <a:buSzPct val="100000"/>
              <a:tabLst>
                <a:tab pos="0" algn="l"/>
                <a:tab pos="1306220" algn="l"/>
                <a:tab pos="2612441" algn="l"/>
                <a:tab pos="3918661" algn="l"/>
                <a:tab pos="5224882" algn="l"/>
                <a:tab pos="6531102" algn="l"/>
                <a:tab pos="7837322" algn="l"/>
                <a:tab pos="9143543" algn="l"/>
                <a:tab pos="10449763" algn="l"/>
                <a:tab pos="11755984" algn="l"/>
                <a:tab pos="13062204" algn="l"/>
                <a:tab pos="14368424" algn="l"/>
              </a:tabLst>
              <a:defRPr/>
            </a:pPr>
            <a:r>
              <a:rPr lang="en-US" sz="2900" b="1" dirty="0">
                <a:solidFill>
                  <a:srgbClr val="874B98"/>
                </a:solidFill>
                <a:cs typeface="MS PGothic" pitchFamily="34" charset="-128"/>
              </a:rPr>
              <a:t>Sample</a:t>
            </a:r>
            <a:r>
              <a:rPr lang="en-US" sz="2900" b="1" dirty="0">
                <a:solidFill>
                  <a:srgbClr val="A35735"/>
                </a:solidFill>
                <a:cs typeface="MS PGothic" pitchFamily="34" charset="-128"/>
              </a:rPr>
              <a:t> </a:t>
            </a:r>
            <a:r>
              <a:rPr lang="en-US" sz="2900" dirty="0">
                <a:solidFill>
                  <a:srgbClr val="658B92"/>
                </a:solidFill>
                <a:cs typeface="MS PGothic" pitchFamily="34" charset="-128"/>
              </a:rPr>
              <a:t>Problem 19.1</a:t>
            </a: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243840" y="825062"/>
            <a:ext cx="11704320" cy="8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8565" tIns="66854" rIns="128565" bIns="66854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ts val="2857"/>
              </a:spcBef>
              <a:buSzPct val="100000"/>
            </a:pPr>
            <a:r>
              <a:rPr lang="en-US" altLang="en-US" sz="4600" b="1" dirty="0">
                <a:solidFill>
                  <a:srgbClr val="874B98"/>
                </a:solidFill>
              </a:rPr>
              <a:t>Identifying Lewis Acids and Bases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43840" y="1693712"/>
            <a:ext cx="13440629" cy="367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" charset="0"/>
              <a:buNone/>
            </a:pPr>
            <a:r>
              <a:rPr lang="en-US" altLang="en-US" sz="4400" dirty="0"/>
              <a:t>Identify the Lewis acid and the Lewis base in this reaction between ammonia and boron </a:t>
            </a:r>
            <a:r>
              <a:rPr lang="en-US" altLang="en-US" sz="4400" dirty="0" smtClean="0"/>
              <a:t>trifluoride</a:t>
            </a:r>
            <a:r>
              <a:rPr lang="en-US" altLang="en-US" sz="4600" dirty="0" smtClean="0"/>
              <a:t>.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" charset="0"/>
              <a:buNone/>
            </a:pPr>
            <a:r>
              <a:rPr lang="en-US" altLang="en-US" sz="4600" dirty="0"/>
              <a:t> </a:t>
            </a:r>
            <a:r>
              <a:rPr lang="en-US" altLang="en-US" sz="4600" dirty="0" smtClean="0"/>
              <a:t>          </a:t>
            </a:r>
            <a:r>
              <a:rPr lang="en-US" altLang="en-US" sz="3600" dirty="0" smtClean="0"/>
              <a:t>NH</a:t>
            </a:r>
            <a:r>
              <a:rPr lang="en-US" altLang="en-US" sz="3600" baseline="-25000" dirty="0" smtClean="0"/>
              <a:t>3</a:t>
            </a:r>
            <a:r>
              <a:rPr lang="en-US" altLang="en-US" sz="3600" dirty="0" smtClean="0"/>
              <a:t> </a:t>
            </a:r>
            <a:r>
              <a:rPr lang="en-US" altLang="en-US" sz="3600" dirty="0"/>
              <a:t>+  BF</a:t>
            </a:r>
            <a:r>
              <a:rPr lang="en-US" altLang="en-US" sz="3600" baseline="-25000" dirty="0"/>
              <a:t>3</a:t>
            </a:r>
            <a:r>
              <a:rPr lang="en-US" altLang="en-US" sz="3600" dirty="0"/>
              <a:t> </a:t>
            </a:r>
            <a:r>
              <a:rPr lang="en-US" altLang="en-US" sz="3600" dirty="0">
                <a:cs typeface="Arial" charset="0"/>
              </a:rPr>
              <a:t>→ </a:t>
            </a:r>
            <a:r>
              <a:rPr lang="en-US" altLang="en-US" sz="3600" dirty="0"/>
              <a:t>NH</a:t>
            </a:r>
            <a:r>
              <a:rPr lang="en-US" altLang="en-US" sz="3600" baseline="-25000" dirty="0"/>
              <a:t>3</a:t>
            </a:r>
            <a:r>
              <a:rPr lang="en-US" altLang="en-US" sz="3600" dirty="0"/>
              <a:t>BF</a:t>
            </a:r>
            <a:r>
              <a:rPr lang="en-US" altLang="en-US" sz="3600" baseline="-25000" dirty="0"/>
              <a:t>3             </a:t>
            </a:r>
            <a:endParaRPr lang="en-US" altLang="en-US" dirty="0"/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" charset="0"/>
              <a:buAutoNum type="alphaLcPeriod"/>
            </a:pPr>
            <a:endParaRPr lang="en-US" altLang="en-US" sz="4600" dirty="0"/>
          </a:p>
        </p:txBody>
      </p:sp>
      <p:pic>
        <p:nvPicPr>
          <p:cNvPr id="54278" name="Picture 7" descr="hsm11se_tyler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419" y="2789904"/>
            <a:ext cx="2887981" cy="545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41921"/>
            <a:ext cx="89154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882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3"/>
          <p:cNvSpPr txBox="1">
            <a:spLocks noChangeArrowheads="1"/>
          </p:cNvSpPr>
          <p:nvPr/>
        </p:nvSpPr>
        <p:spPr bwMode="auto">
          <a:xfrm>
            <a:off x="207579" y="281130"/>
            <a:ext cx="14173200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" charset="0"/>
              <a:buNone/>
            </a:pPr>
            <a:r>
              <a:rPr lang="en-US" altLang="en-US" sz="4000" b="1" dirty="0">
                <a:latin typeface="+mn-lt"/>
              </a:rPr>
              <a:t>Are hydrogen-ion donors also electron-pair acceptors?</a:t>
            </a:r>
          </a:p>
        </p:txBody>
      </p:sp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197069" y="977781"/>
            <a:ext cx="14280931" cy="185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" charset="0"/>
              <a:buNone/>
            </a:pPr>
            <a:r>
              <a:rPr lang="en-US" altLang="en-US" i="1" dirty="0"/>
              <a:t>Yes. All substances defined as acids by the Brønsted-Lowry definition (an acid is a hydrogen-ion donor) are also defined as acids by the Lewis definition (an acid is an electron-pair </a:t>
            </a:r>
            <a:r>
              <a:rPr lang="en-US" altLang="en-US" dirty="0"/>
              <a:t>acceptor</a:t>
            </a:r>
            <a:r>
              <a:rPr lang="en-US" altLang="en-US" i="1" dirty="0"/>
              <a:t>). That means that these substances are both hydrogen-ion donors and electron-pair acceptors.</a:t>
            </a:r>
          </a:p>
        </p:txBody>
      </p:sp>
      <p:pic>
        <p:nvPicPr>
          <p:cNvPr id="5" name="Picture 5" descr="A:\ZZ. Online STC Chemistry\Day 6_Acid Base pH pKa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79" y="2971800"/>
            <a:ext cx="141732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9504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210234"/>
            <a:ext cx="5805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rgbClr val="FF0000"/>
                </a:solidFill>
              </a:rPr>
              <a:t>Lux Flood Acid Base Theory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59" y="895979"/>
            <a:ext cx="11624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</a:rPr>
              <a:t>Acid</a:t>
            </a:r>
            <a:r>
              <a:rPr lang="en-US" sz="3600" dirty="0" smtClean="0"/>
              <a:t> is a </a:t>
            </a:r>
            <a:r>
              <a:rPr lang="en-US" sz="3600" dirty="0" smtClean="0">
                <a:solidFill>
                  <a:srgbClr val="FF0000"/>
                </a:solidFill>
              </a:rPr>
              <a:t>–ve Ion (oxide O</a:t>
            </a:r>
            <a:r>
              <a:rPr lang="en-US" sz="3600" baseline="30000" dirty="0" smtClean="0">
                <a:solidFill>
                  <a:srgbClr val="FF0000"/>
                </a:solidFill>
              </a:rPr>
              <a:t>2-</a:t>
            </a:r>
            <a:r>
              <a:rPr lang="en-US" sz="3600" dirty="0" smtClean="0">
                <a:solidFill>
                  <a:srgbClr val="FF0000"/>
                </a:solidFill>
              </a:rPr>
              <a:t>) acceptor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2060"/>
                </a:solidFill>
              </a:rPr>
              <a:t>Base</a:t>
            </a:r>
            <a:r>
              <a:rPr lang="en-US" sz="3600" dirty="0" smtClean="0"/>
              <a:t> is a </a:t>
            </a:r>
            <a:r>
              <a:rPr lang="en-US" sz="3600" dirty="0" smtClean="0">
                <a:solidFill>
                  <a:srgbClr val="002060"/>
                </a:solidFill>
              </a:rPr>
              <a:t>–ve Ion (oxide O</a:t>
            </a:r>
            <a:r>
              <a:rPr lang="en-US" sz="3600" baseline="30000" dirty="0" smtClean="0">
                <a:solidFill>
                  <a:srgbClr val="002060"/>
                </a:solidFill>
              </a:rPr>
              <a:t>2-</a:t>
            </a:r>
            <a:r>
              <a:rPr lang="en-US" sz="3600" dirty="0">
                <a:solidFill>
                  <a:srgbClr val="002060"/>
                </a:solidFill>
              </a:rPr>
              <a:t>)</a:t>
            </a:r>
            <a:r>
              <a:rPr lang="en-US" sz="3600" dirty="0" smtClean="0">
                <a:solidFill>
                  <a:srgbClr val="002060"/>
                </a:solidFill>
              </a:rPr>
              <a:t> Donor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9290"/>
            <a:ext cx="14630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35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33400"/>
            <a:ext cx="72699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MgO   +  CO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                MgCO</a:t>
            </a:r>
            <a:r>
              <a:rPr lang="en-US" sz="4000" baseline="-25000" dirty="0" smtClean="0"/>
              <a:t>3</a:t>
            </a:r>
            <a:endParaRPr lang="en-US" sz="4000" baseline="-25000" dirty="0"/>
          </a:p>
        </p:txBody>
      </p:sp>
      <p:sp>
        <p:nvSpPr>
          <p:cNvPr id="8" name="Right Arrow 7"/>
          <p:cNvSpPr/>
          <p:nvPr/>
        </p:nvSpPr>
        <p:spPr>
          <a:xfrm>
            <a:off x="3992003" y="545497"/>
            <a:ext cx="1095048" cy="695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1103917"/>
            <a:ext cx="69923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00200" y="1091280"/>
            <a:ext cx="6575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Acid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1953452"/>
            <a:ext cx="7334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CaO    +   SiO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                CaSiO</a:t>
            </a:r>
            <a:r>
              <a:rPr lang="en-US" sz="4000" baseline="-25000" dirty="0" smtClean="0"/>
              <a:t>3</a:t>
            </a:r>
            <a:endParaRPr lang="en-US" sz="4000" baseline="-25000" dirty="0"/>
          </a:p>
        </p:txBody>
      </p:sp>
      <p:sp>
        <p:nvSpPr>
          <p:cNvPr id="14" name="Rectangle 13"/>
          <p:cNvSpPr/>
          <p:nvPr/>
        </p:nvSpPr>
        <p:spPr>
          <a:xfrm>
            <a:off x="381000" y="3238777"/>
            <a:ext cx="1043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NO</a:t>
            </a:r>
            <a:r>
              <a:rPr lang="pt-BR" sz="4000" baseline="-25000" dirty="0" smtClean="0"/>
              <a:t>3</a:t>
            </a:r>
            <a:r>
              <a:rPr lang="pt-BR" sz="4000" dirty="0" smtClean="0"/>
              <a:t>−  + S</a:t>
            </a:r>
            <a:r>
              <a:rPr lang="pt-BR" sz="4000" baseline="-25000" dirty="0" smtClean="0"/>
              <a:t>2</a:t>
            </a:r>
            <a:r>
              <a:rPr lang="pt-BR" sz="4000" dirty="0" smtClean="0"/>
              <a:t>O</a:t>
            </a:r>
            <a:r>
              <a:rPr lang="pt-BR" sz="4000" baseline="-25000" dirty="0" smtClean="0"/>
              <a:t>7</a:t>
            </a:r>
            <a:r>
              <a:rPr lang="pt-BR" sz="4000" baseline="30000" dirty="0" smtClean="0"/>
              <a:t>2</a:t>
            </a:r>
            <a:r>
              <a:rPr lang="pt-BR" sz="4000" dirty="0" smtClean="0"/>
              <a:t>                 NO</a:t>
            </a:r>
            <a:r>
              <a:rPr lang="pt-BR" sz="4000" baseline="-25000" dirty="0" smtClean="0"/>
              <a:t>2</a:t>
            </a:r>
            <a:r>
              <a:rPr lang="pt-BR" sz="4000" baseline="30000" dirty="0" smtClean="0"/>
              <a:t>+</a:t>
            </a:r>
            <a:r>
              <a:rPr lang="pt-BR" sz="4000" dirty="0" smtClean="0"/>
              <a:t> + 2 SO</a:t>
            </a:r>
            <a:r>
              <a:rPr lang="pt-BR" sz="4000" baseline="-25000" dirty="0" smtClean="0"/>
              <a:t>4</a:t>
            </a:r>
            <a:r>
              <a:rPr lang="pt-BR" sz="4000" baseline="30000" dirty="0" smtClean="0"/>
              <a:t>2−</a:t>
            </a:r>
            <a:endParaRPr lang="en-US" sz="4000" baseline="30000" dirty="0"/>
          </a:p>
        </p:txBody>
      </p:sp>
      <p:sp>
        <p:nvSpPr>
          <p:cNvPr id="12" name="Right Arrow 11"/>
          <p:cNvSpPr/>
          <p:nvPr/>
        </p:nvSpPr>
        <p:spPr>
          <a:xfrm>
            <a:off x="3982102" y="1960223"/>
            <a:ext cx="1095048" cy="7394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034296" y="3193631"/>
            <a:ext cx="1095048" cy="7394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43492"/>
            <a:ext cx="60217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4000" b="1" dirty="0">
                <a:solidFill>
                  <a:srgbClr val="FF0000"/>
                </a:solidFill>
              </a:rPr>
              <a:t>Solvent system </a:t>
            </a:r>
            <a:r>
              <a:rPr lang="en-US" sz="4000" b="1" dirty="0" smtClean="0">
                <a:solidFill>
                  <a:srgbClr val="FF0000"/>
                </a:solidFill>
              </a:rPr>
              <a:t>definition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897" y="914400"/>
            <a:ext cx="12628585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It’s a Generalization of the </a:t>
            </a:r>
            <a:r>
              <a:rPr lang="en-US" sz="3200" dirty="0"/>
              <a:t>Arrhenius definition to cover aprotic solvents</a:t>
            </a:r>
            <a:endParaRPr lang="en-US" sz="3200" b="1" dirty="0" smtClean="0"/>
          </a:p>
          <a:p>
            <a:r>
              <a:rPr lang="en-US" sz="4000" b="1" dirty="0" smtClean="0"/>
              <a:t>Terminology: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solvonium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  <a:r>
              <a:rPr lang="en-US" sz="3200" baseline="300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 </a:t>
            </a:r>
            <a:r>
              <a:rPr lang="en-US" sz="3200" dirty="0"/>
              <a:t>A generic name for a </a:t>
            </a:r>
            <a:r>
              <a:rPr lang="en-US" sz="3200" dirty="0">
                <a:solidFill>
                  <a:srgbClr val="FF0000"/>
                </a:solidFill>
              </a:rPr>
              <a:t>positive 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7030A0"/>
                </a:solidFill>
              </a:rPr>
              <a:t>Solvate</a:t>
            </a:r>
            <a:r>
              <a:rPr lang="en-US" sz="3200" b="1" dirty="0" smtClean="0">
                <a:solidFill>
                  <a:srgbClr val="FF0000"/>
                </a:solidFill>
              </a:rPr>
              <a:t>     </a:t>
            </a:r>
            <a:r>
              <a:rPr lang="en-US" sz="3200" dirty="0" smtClean="0">
                <a:solidFill>
                  <a:srgbClr val="FF0000"/>
                </a:solidFill>
              </a:rPr>
              <a:t>:   </a:t>
            </a:r>
            <a:r>
              <a:rPr lang="en-US" sz="3200" dirty="0" smtClean="0"/>
              <a:t>A </a:t>
            </a:r>
            <a:r>
              <a:rPr lang="en-US" sz="3200" dirty="0"/>
              <a:t>generic name for a </a:t>
            </a:r>
            <a:r>
              <a:rPr lang="en-US" sz="3200" dirty="0">
                <a:solidFill>
                  <a:srgbClr val="7030A0"/>
                </a:solidFill>
              </a:rPr>
              <a:t>negative ion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0772" y="2924531"/>
            <a:ext cx="232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Definition: 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5897" y="3661385"/>
            <a:ext cx="1420210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smtClean="0"/>
              <a:t>Acid :</a:t>
            </a:r>
            <a:r>
              <a:rPr lang="en-US" dirty="0" smtClean="0"/>
              <a:t>  Solute causing </a:t>
            </a:r>
            <a:r>
              <a:rPr lang="en-US" sz="2800" dirty="0" smtClean="0">
                <a:solidFill>
                  <a:srgbClr val="FF0000"/>
                </a:solidFill>
              </a:rPr>
              <a:t>increase in the concentration of the solvonium ions</a:t>
            </a:r>
            <a:r>
              <a:rPr lang="en-US" dirty="0" smtClean="0"/>
              <a:t> and a </a:t>
            </a:r>
            <a:r>
              <a:rPr lang="en-US" sz="2800" dirty="0" smtClean="0">
                <a:solidFill>
                  <a:srgbClr val="FF0000"/>
                </a:solidFill>
              </a:rPr>
              <a:t>decrease in the concentration of solvate 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smtClean="0"/>
              <a:t>Base </a:t>
            </a:r>
            <a:r>
              <a:rPr lang="en-US" sz="4000" dirty="0"/>
              <a:t>:</a:t>
            </a:r>
            <a:r>
              <a:rPr lang="en-US" sz="2800" dirty="0"/>
              <a:t>  Solute causing </a:t>
            </a:r>
            <a:r>
              <a:rPr lang="en-US" sz="2800" dirty="0" smtClean="0">
                <a:solidFill>
                  <a:srgbClr val="FF0000"/>
                </a:solidFill>
              </a:rPr>
              <a:t>decrease </a:t>
            </a:r>
            <a:r>
              <a:rPr lang="en-US" sz="2800" dirty="0">
                <a:solidFill>
                  <a:srgbClr val="FF0000"/>
                </a:solidFill>
              </a:rPr>
              <a:t>in the concentration of the solvonium ions</a:t>
            </a:r>
            <a:r>
              <a:rPr lang="en-US" sz="2800" dirty="0"/>
              <a:t> and a </a:t>
            </a:r>
            <a:r>
              <a:rPr lang="en-US" sz="2800" dirty="0" smtClean="0">
                <a:solidFill>
                  <a:srgbClr val="FF0000"/>
                </a:solidFill>
              </a:rPr>
              <a:t>increase </a:t>
            </a:r>
            <a:r>
              <a:rPr lang="en-US" sz="2800" dirty="0">
                <a:solidFill>
                  <a:srgbClr val="FF0000"/>
                </a:solidFill>
              </a:rPr>
              <a:t>in the concentration of solvate 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91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77376"/>
            <a:ext cx="11331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Like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water its evident that NH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ammonia also undergo Auto-dissociation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6386" y="1726494"/>
            <a:ext cx="6553200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  +  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                            HO</a:t>
            </a:r>
            <a:r>
              <a:rPr lang="en-US" sz="4400" b="1" baseline="30000" dirty="0" smtClean="0"/>
              <a:t>-</a:t>
            </a:r>
            <a:r>
              <a:rPr lang="en-US" sz="2800" dirty="0" smtClean="0"/>
              <a:t> + 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O</a:t>
            </a:r>
            <a:r>
              <a:rPr lang="en-US" sz="2800" baseline="30000" dirty="0" smtClean="0"/>
              <a:t>+</a:t>
            </a:r>
            <a:endParaRPr lang="en-US" sz="28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492997" y="2494846"/>
            <a:ext cx="6059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  </a:t>
            </a:r>
            <a:r>
              <a:rPr lang="en-US" sz="2800" dirty="0"/>
              <a:t>+ NH</a:t>
            </a:r>
            <a:r>
              <a:rPr lang="en-US" sz="2800" baseline="-25000" dirty="0"/>
              <a:t>3</a:t>
            </a:r>
            <a:r>
              <a:rPr lang="en-US" sz="2800" dirty="0" smtClean="0"/>
              <a:t>                             NH</a:t>
            </a:r>
            <a:r>
              <a:rPr lang="en-US" sz="2800" baseline="-25000" dirty="0" smtClean="0"/>
              <a:t>2</a:t>
            </a:r>
            <a:r>
              <a:rPr lang="en-US" sz="3600" baseline="-25000" dirty="0" smtClean="0"/>
              <a:t> </a:t>
            </a:r>
            <a:r>
              <a:rPr lang="en-US" sz="4000" baseline="30000" dirty="0" smtClean="0"/>
              <a:t>-</a:t>
            </a:r>
            <a:r>
              <a:rPr lang="en-US" sz="3600" dirty="0" smtClean="0"/>
              <a:t> </a:t>
            </a:r>
            <a:r>
              <a:rPr lang="en-US" sz="2800" dirty="0"/>
              <a:t>+ </a:t>
            </a:r>
            <a:r>
              <a:rPr lang="en-US" sz="2800" dirty="0" smtClean="0"/>
              <a:t>NH</a:t>
            </a:r>
            <a:r>
              <a:rPr lang="en-US" sz="2800" baseline="-25000" dirty="0" smtClean="0"/>
              <a:t>4</a:t>
            </a:r>
            <a:r>
              <a:rPr lang="en-US" sz="2800" baseline="30000" dirty="0" smtClean="0"/>
              <a:t>+</a:t>
            </a:r>
            <a:endParaRPr lang="en-US" sz="2800" baseline="30000" dirty="0"/>
          </a:p>
        </p:txBody>
      </p:sp>
      <p:sp>
        <p:nvSpPr>
          <p:cNvPr id="7" name="Left-Right Arrow 6"/>
          <p:cNvSpPr/>
          <p:nvPr/>
        </p:nvSpPr>
        <p:spPr>
          <a:xfrm>
            <a:off x="2650474" y="1850519"/>
            <a:ext cx="1676400" cy="27187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>
            <a:off x="2684633" y="2665611"/>
            <a:ext cx="16764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2997" y="3365211"/>
            <a:ext cx="7315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200" dirty="0" smtClean="0"/>
              <a:t> N</a:t>
            </a:r>
            <a:r>
              <a:rPr lang="pt-BR" sz="3200" baseline="-25000" dirty="0" smtClean="0"/>
              <a:t>2</a:t>
            </a:r>
            <a:r>
              <a:rPr lang="pt-BR" sz="3200" dirty="0" smtClean="0"/>
              <a:t>O</a:t>
            </a:r>
            <a:r>
              <a:rPr lang="pt-BR" sz="3200" baseline="-25000" dirty="0" smtClean="0"/>
              <a:t>4</a:t>
            </a:r>
            <a:r>
              <a:rPr lang="pt-BR" sz="3200" baseline="-25000" dirty="0"/>
              <a:t> </a:t>
            </a:r>
            <a:r>
              <a:rPr lang="pt-BR" sz="3200" dirty="0"/>
              <a:t> </a:t>
            </a:r>
            <a:r>
              <a:rPr lang="pt-BR" sz="3200" dirty="0" smtClean="0"/>
              <a:t>                                  NO</a:t>
            </a:r>
            <a:r>
              <a:rPr lang="pt-BR" sz="3200" baseline="30000" dirty="0" smtClean="0"/>
              <a:t>+</a:t>
            </a:r>
            <a:r>
              <a:rPr lang="pt-BR" sz="3200" dirty="0"/>
              <a:t> </a:t>
            </a:r>
            <a:r>
              <a:rPr lang="pt-BR" sz="3200" dirty="0" smtClean="0"/>
              <a:t>+</a:t>
            </a:r>
            <a:r>
              <a:rPr lang="pt-BR" sz="3200" dirty="0"/>
              <a:t> </a:t>
            </a:r>
            <a:r>
              <a:rPr lang="pt-BR" sz="3200" dirty="0" smtClean="0"/>
              <a:t>NO</a:t>
            </a:r>
            <a:r>
              <a:rPr lang="pt-BR" sz="3200" baseline="-25000" dirty="0" smtClean="0"/>
              <a:t>3</a:t>
            </a:r>
            <a:r>
              <a:rPr lang="pt-BR" sz="3200" baseline="30000" dirty="0" smtClean="0"/>
              <a:t>−</a:t>
            </a:r>
            <a:endParaRPr lang="en-US" sz="3200" baseline="30000" dirty="0"/>
          </a:p>
        </p:txBody>
      </p:sp>
      <p:sp>
        <p:nvSpPr>
          <p:cNvPr id="10" name="Left-Right Arrow 9"/>
          <p:cNvSpPr/>
          <p:nvPr/>
        </p:nvSpPr>
        <p:spPr>
          <a:xfrm>
            <a:off x="2684633" y="3505200"/>
            <a:ext cx="16764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6386" y="4114800"/>
            <a:ext cx="73152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2 </a:t>
            </a:r>
            <a:r>
              <a:rPr lang="en-US" sz="2800" dirty="0" smtClean="0"/>
              <a:t>SbCl</a:t>
            </a:r>
            <a:r>
              <a:rPr lang="en-US" sz="2800" baseline="-25000" dirty="0" smtClean="0"/>
              <a:t>3</a:t>
            </a:r>
            <a:r>
              <a:rPr lang="en-US" sz="2800" dirty="0"/>
              <a:t>  </a:t>
            </a:r>
            <a:r>
              <a:rPr lang="en-US" sz="2800" dirty="0" smtClean="0"/>
              <a:t>                                  SbCl</a:t>
            </a:r>
            <a:r>
              <a:rPr lang="en-US" sz="2800" baseline="-25000" dirty="0" smtClean="0"/>
              <a:t>2</a:t>
            </a:r>
            <a:r>
              <a:rPr lang="en-US" sz="2800" baseline="30000" dirty="0" smtClean="0"/>
              <a:t>+</a:t>
            </a:r>
            <a:r>
              <a:rPr lang="en-US" sz="2800" dirty="0"/>
              <a:t> + </a:t>
            </a:r>
            <a:r>
              <a:rPr lang="en-US" sz="2800" dirty="0" smtClean="0"/>
              <a:t>SbCl</a:t>
            </a:r>
            <a:r>
              <a:rPr lang="en-US" sz="2800" baseline="-25000" dirty="0" smtClean="0"/>
              <a:t>4</a:t>
            </a:r>
            <a:r>
              <a:rPr lang="en-US" sz="2800" baseline="30000" dirty="0" smtClean="0"/>
              <a:t>−</a:t>
            </a:r>
            <a:endParaRPr lang="en-US" sz="2800" baseline="30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567" y="4278313"/>
            <a:ext cx="170021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536" y="5059334"/>
            <a:ext cx="170021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42416" y="4957924"/>
            <a:ext cx="5877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COCl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                                    COCl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 +  Cl</a:t>
            </a:r>
            <a:r>
              <a:rPr lang="en-US" sz="2800" baseline="30000" dirty="0" smtClean="0"/>
              <a:t>-</a:t>
            </a:r>
            <a:endParaRPr lang="en-US" sz="2800" baseline="30000" dirty="0"/>
          </a:p>
        </p:txBody>
      </p:sp>
      <p:sp>
        <p:nvSpPr>
          <p:cNvPr id="14" name="Rectangle 13"/>
          <p:cNvSpPr/>
          <p:nvPr/>
        </p:nvSpPr>
        <p:spPr>
          <a:xfrm>
            <a:off x="228600" y="5633545"/>
            <a:ext cx="1360400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Thus, in liquid ammonia, </a:t>
            </a:r>
            <a:r>
              <a:rPr lang="en-US" sz="3200" dirty="0" smtClean="0"/>
              <a:t>KNH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</a:t>
            </a:r>
            <a:r>
              <a:rPr lang="en-US" sz="3200" dirty="0"/>
              <a:t>(supplying </a:t>
            </a:r>
            <a:r>
              <a:rPr lang="en-US" sz="3200" dirty="0" smtClean="0"/>
              <a:t>NH</a:t>
            </a:r>
            <a:r>
              <a:rPr lang="en-US" sz="3200" baseline="-25000" dirty="0" smtClean="0"/>
              <a:t>2</a:t>
            </a:r>
            <a:r>
              <a:rPr lang="en-US" sz="3200" baseline="30000" dirty="0" smtClean="0"/>
              <a:t>−</a:t>
            </a:r>
            <a:r>
              <a:rPr lang="en-US" sz="3200" dirty="0" smtClean="0"/>
              <a:t> </a:t>
            </a:r>
            <a:r>
              <a:rPr lang="en-US" sz="3200" dirty="0"/>
              <a:t>is a strong </a:t>
            </a:r>
            <a:r>
              <a:rPr lang="en-US" sz="3200" dirty="0" smtClean="0"/>
              <a:t>base </a:t>
            </a:r>
            <a:r>
              <a:rPr lang="en-US" sz="3200" dirty="0"/>
              <a:t>and </a:t>
            </a:r>
            <a:r>
              <a:rPr lang="en-US" sz="3200" dirty="0" smtClean="0"/>
              <a:t>NH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NO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</a:t>
            </a:r>
            <a:r>
              <a:rPr lang="en-US" sz="3200" dirty="0"/>
              <a:t>(supplying </a:t>
            </a:r>
            <a:r>
              <a:rPr lang="en-US" sz="3200" dirty="0" smtClean="0"/>
              <a:t>NH</a:t>
            </a:r>
            <a:r>
              <a:rPr lang="en-US" sz="3200" baseline="-25000" dirty="0" smtClean="0"/>
              <a:t>4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 ) is </a:t>
            </a:r>
            <a:r>
              <a:rPr lang="en-US" sz="3200" dirty="0"/>
              <a:t>a strong acid</a:t>
            </a:r>
            <a:r>
              <a:rPr lang="en-US" sz="32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 liquid sulfur dioxide (</a:t>
            </a:r>
            <a:r>
              <a:rPr lang="en-US" sz="3200" dirty="0" smtClean="0"/>
              <a:t>SO</a:t>
            </a:r>
            <a:r>
              <a:rPr lang="en-US" sz="3200" baseline="-25000" dirty="0" smtClean="0"/>
              <a:t>2</a:t>
            </a:r>
            <a:r>
              <a:rPr lang="en-US" sz="3200" dirty="0"/>
              <a:t>), thionyl compounds (supplying SO</a:t>
            </a:r>
            <a:r>
              <a:rPr lang="en-US" sz="3200" baseline="30000" dirty="0"/>
              <a:t>2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) </a:t>
            </a:r>
            <a:r>
              <a:rPr lang="en-US" sz="3200" dirty="0"/>
              <a:t>behave as acids, and sulfites (supplying </a:t>
            </a:r>
            <a:r>
              <a:rPr lang="en-US" sz="3200" dirty="0" smtClean="0"/>
              <a:t>SO</a:t>
            </a:r>
            <a:r>
              <a:rPr lang="en-US" sz="3200" baseline="-25000" dirty="0" smtClean="0"/>
              <a:t>3</a:t>
            </a:r>
            <a:r>
              <a:rPr lang="en-US" sz="3200" baseline="30000" dirty="0" smtClean="0"/>
              <a:t>2−</a:t>
            </a:r>
            <a:r>
              <a:rPr lang="en-US" sz="3200" dirty="0" smtClean="0"/>
              <a:t>) </a:t>
            </a:r>
            <a:r>
              <a:rPr lang="en-US" sz="3200" dirty="0"/>
              <a:t>behave as bases.</a:t>
            </a:r>
          </a:p>
        </p:txBody>
      </p:sp>
    </p:spTree>
    <p:extLst>
      <p:ext uri="{BB962C8B-B14F-4D97-AF65-F5344CB8AC3E}">
        <p14:creationId xmlns:p14="http://schemas.microsoft.com/office/powerpoint/2010/main" val="94186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A:\ZZ. Online STC Chemistry\Day 6_Acid Base pH pKa\what_alcohol_can_do_to_y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91000"/>
            <a:ext cx="6477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A:\ZZ. Online STC Chemistry\Day 6_Acid Base pH pKa\Untitled 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"/>
            <a:ext cx="8077200" cy="430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762000"/>
            <a:ext cx="576023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Algerian" panose="04020705040A02060702" pitchFamily="82" charset="0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ACID</a:t>
            </a:r>
            <a:r>
              <a:rPr lang="en-US" sz="4000" dirty="0" smtClean="0">
                <a:solidFill>
                  <a:srgbClr val="FF0000"/>
                </a:solidFill>
                <a:latin typeface="Algerian" panose="04020705040A02060702" pitchFamily="82" charset="0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Algerian" panose="04020705040A02060702" pitchFamily="82" charset="0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 </a:t>
            </a:r>
          </a:p>
          <a:p>
            <a:r>
              <a:rPr lang="en-US" sz="6000" dirty="0">
                <a:solidFill>
                  <a:srgbClr val="FF0000"/>
                </a:solidFill>
                <a:latin typeface="Algerian" panose="04020705040A02060702" pitchFamily="82" charset="0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	</a:t>
            </a:r>
            <a:r>
              <a:rPr lang="en-US" sz="6000" dirty="0" smtClean="0">
                <a:solidFill>
                  <a:srgbClr val="FF0000"/>
                </a:solidFill>
                <a:latin typeface="Algerian" panose="04020705040A02060702" pitchFamily="82" charset="0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	&amp; </a:t>
            </a:r>
          </a:p>
          <a:p>
            <a:r>
              <a:rPr lang="en-US" sz="6000" dirty="0">
                <a:solidFill>
                  <a:srgbClr val="FF0000"/>
                </a:solidFill>
                <a:latin typeface="Algerian" panose="04020705040A02060702" pitchFamily="82" charset="0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	</a:t>
            </a:r>
            <a:r>
              <a:rPr lang="en-US" sz="6000" dirty="0" smtClean="0">
                <a:solidFill>
                  <a:srgbClr val="FF0000"/>
                </a:solidFill>
                <a:latin typeface="Algerian" panose="04020705040A02060702" pitchFamily="82" charset="0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		</a:t>
            </a:r>
            <a:r>
              <a:rPr lang="en-US" sz="6000" dirty="0" smtClean="0">
                <a:solidFill>
                  <a:srgbClr val="002060"/>
                </a:solidFill>
                <a:latin typeface="Algerian" panose="04020705040A02060702" pitchFamily="82" charset="0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BASE</a:t>
            </a:r>
            <a:r>
              <a:rPr lang="en-US" sz="3600" dirty="0" smtClean="0">
                <a:solidFill>
                  <a:srgbClr val="002060"/>
                </a:solidFill>
                <a:latin typeface="Algerian" panose="04020705040A02060702" pitchFamily="82" charset="0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s</a:t>
            </a:r>
            <a:endParaRPr lang="en-US" sz="6000" dirty="0">
              <a:solidFill>
                <a:srgbClr val="002060"/>
              </a:solidFill>
              <a:latin typeface="Algerian" panose="04020705040A02060702" pitchFamily="82" charset="0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18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341637"/>
            <a:ext cx="9448800" cy="12791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3920" tIns="31740" rIns="0" bIns="1587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220" name="Picture 4" descr="Image result for lux flood concept of acid and 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4173200" cy="800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87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31235"/>
            <a:ext cx="127810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Lucida Calligraphy" panose="03010101010101010101" pitchFamily="66" charset="0"/>
              </a:rPr>
              <a:t>Numerical on Acids and Bases</a:t>
            </a:r>
            <a:endParaRPr lang="en-US" sz="60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10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46" y="1140409"/>
            <a:ext cx="1178560" cy="47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2540" y="152400"/>
            <a:ext cx="76546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en-US" sz="40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  <a:r>
              <a:rPr lang="en-US" sz="40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HO</a:t>
            </a:r>
            <a:r>
              <a:rPr lang="en-US" sz="40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pH, pOH, Ka and pKa</a:t>
            </a:r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2373" y="1056321"/>
            <a:ext cx="2024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Relations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09226" y="2795207"/>
                <a:ext cx="34526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𝑝𝐻</m:t>
                      </m:r>
                      <m:r>
                        <a:rPr lang="en-US" sz="3200" b="0" i="1" smtClean="0">
                          <a:latin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</a:rPr>
                        <m:t>log</m:t>
                      </m:r>
                      <m:r>
                        <a:rPr lang="en-US" sz="3200" b="0" i="1" smtClean="0">
                          <a:latin typeface="Cambria Math"/>
                        </a:rPr>
                        <m:t>⁡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sz="3200" b="0" i="1" baseline="-25000" smtClean="0">
                              <a:latin typeface="Cambria Math"/>
                            </a:rPr>
                            <m:t>3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𝑂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226" y="2795207"/>
                <a:ext cx="3452612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60604" y="2731994"/>
                <a:ext cx="31851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sz="3200" b="0" i="1" baseline="-25000" smtClean="0">
                              <a:latin typeface="Cambria Math"/>
                            </a:rPr>
                            <m:t>3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𝑂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]=</m:t>
                      </m:r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𝑝𝐻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604" y="2731994"/>
                <a:ext cx="3185103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09226" y="3550965"/>
                <a:ext cx="35776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𝑝𝑂𝐻</m:t>
                      </m:r>
                      <m:r>
                        <a:rPr lang="en-US" sz="3200" b="0" i="1" smtClean="0">
                          <a:latin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</a:rPr>
                        <m:t>log</m:t>
                      </m:r>
                      <m:r>
                        <a:rPr lang="en-US" sz="3200" b="0" i="1" smtClean="0">
                          <a:latin typeface="Cambria Math"/>
                        </a:rPr>
                        <m:t>⁡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𝐻𝑂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226" y="3550965"/>
                <a:ext cx="3577646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23005" y="3556097"/>
                <a:ext cx="3241208" cy="587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𝐻𝑂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]=</m:t>
                      </m:r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𝑝𝑂𝐻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005" y="3556097"/>
                <a:ext cx="3241208" cy="5870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8200" y="1981200"/>
                <a:ext cx="57249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sz="32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𝐻𝑂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]=</m:t>
                    </m:r>
                  </m:oMath>
                </a14:m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−14</m:t>
                        </m:r>
                      </m:sup>
                    </m:sSup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5724965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315200" y="1998134"/>
                <a:ext cx="3111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𝑝𝐻</m:t>
                      </m:r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𝑝𝑂𝐻</m:t>
                      </m:r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14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1998134"/>
                <a:ext cx="3111814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45123" y="4546025"/>
                <a:ext cx="2821157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𝑝𝐾</m:t>
                      </m:r>
                      <m:r>
                        <a:rPr lang="en-US" sz="3200" b="0" i="1" baseline="-25000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𝑙𝑜𝑔𝐾𝑎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123" y="4546025"/>
                <a:ext cx="2821157" cy="57342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48798" y="4546024"/>
                <a:ext cx="2628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𝐾</m:t>
                      </m:r>
                      <m:r>
                        <a:rPr lang="en-US" sz="3200" b="0" i="1" baseline="-25000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𝑝𝐾𝑎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798" y="4546024"/>
                <a:ext cx="2628733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8485714" y="7162800"/>
            <a:ext cx="5916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Henderson–</a:t>
            </a:r>
            <a:r>
              <a:rPr lang="en-US" sz="3200" b="1" dirty="0" err="1">
                <a:solidFill>
                  <a:srgbClr val="008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Hasselbalch</a:t>
            </a:r>
            <a:r>
              <a:rPr lang="en-US" sz="3200" b="1" dirty="0">
                <a:solidFill>
                  <a:srgbClr val="008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smtClean="0">
                <a:solidFill>
                  <a:srgbClr val="008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equation</a:t>
            </a:r>
            <a:endParaRPr lang="en-US" sz="3200" b="1" dirty="0">
              <a:solidFill>
                <a:srgbClr val="008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Left-Right Arrow 19"/>
          <p:cNvSpPr/>
          <p:nvPr/>
        </p:nvSpPr>
        <p:spPr>
          <a:xfrm>
            <a:off x="4107833" y="4579892"/>
            <a:ext cx="1088640" cy="609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-Right Arrow 20"/>
          <p:cNvSpPr/>
          <p:nvPr/>
        </p:nvSpPr>
        <p:spPr>
          <a:xfrm>
            <a:off x="4586872" y="3538552"/>
            <a:ext cx="925629" cy="609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-Right Arrow 21"/>
          <p:cNvSpPr/>
          <p:nvPr/>
        </p:nvSpPr>
        <p:spPr>
          <a:xfrm>
            <a:off x="4461838" y="2733078"/>
            <a:ext cx="1050663" cy="609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/>
              <p:cNvSpPr/>
              <p:nvPr/>
            </p:nvSpPr>
            <p:spPr>
              <a:xfrm>
                <a:off x="282185" y="6324600"/>
                <a:ext cx="7980018" cy="1905000"/>
              </a:xfrm>
              <a:prstGeom prst="roundRect">
                <a:avLst/>
              </a:prstGeom>
              <a:solidFill>
                <a:schemeClr val="bg1">
                  <a:lumMod val="85000"/>
                  <a:lumOff val="1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  <a:ea typeface="Cambria Math"/>
                        </a:rPr>
                        <m:t>𝑝𝐻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 =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𝑝𝐾𝑎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/>
                          <a:ea typeface="Cambria Math"/>
                        </a:rPr>
                        <m:t>log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⁡[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𝐵𝑎𝑠𝑒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𝑜𝑟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𝐶𝑜𝑛𝑗𝑢𝑔𝑎𝑡𝑒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𝐵𝑎𝑠𝑒</m:t>
                          </m:r>
                        </m:num>
                        <m:den>
                          <m:r>
                            <a:rPr lang="en-US" sz="320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𝐶𝑜𝑛𝑗𝑢𝑔𝑎𝑡𝑒</m:t>
                          </m:r>
                          <m:r>
                            <a:rPr lang="en-US" sz="320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𝐴𝑐𝑖𝑑</m:t>
                          </m:r>
                          <m:r>
                            <a:rPr lang="en-US" sz="320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𝑜𝑟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𝐴𝑐𝑖𝑑</m:t>
                          </m:r>
                        </m:den>
                      </m:f>
                      <m:r>
                        <a:rPr lang="en-US" sz="3200" i="1"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3" name="Rounded 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85" y="6324600"/>
                <a:ext cx="7980018" cy="1905000"/>
              </a:xfrm>
              <a:prstGeom prst="round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298503" y="5486400"/>
                <a:ext cx="2819426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𝑝𝐾</m:t>
                    </m:r>
                    <m:r>
                      <a:rPr lang="en-US" sz="3200" b="0" i="1" baseline="-25000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32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𝑙𝑜𝑔𝐾</m:t>
                    </m:r>
                  </m:oMath>
                </a14:m>
                <a:r>
                  <a:rPr lang="en-US" dirty="0" smtClean="0"/>
                  <a:t>b</a:t>
                </a:r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503" y="5486400"/>
                <a:ext cx="2819426" cy="573427"/>
              </a:xfrm>
              <a:prstGeom prst="rect">
                <a:avLst/>
              </a:prstGeom>
              <a:blipFill rotWithShape="1">
                <a:blip r:embed="rId12"/>
                <a:stretch>
                  <a:fillRect b="-15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Left-Right Arrow 26"/>
          <p:cNvSpPr/>
          <p:nvPr/>
        </p:nvSpPr>
        <p:spPr>
          <a:xfrm>
            <a:off x="4082338" y="5468313"/>
            <a:ext cx="1088640" cy="609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248798" y="5468313"/>
                <a:ext cx="2548326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𝐾</m:t>
                      </m:r>
                      <m:r>
                        <a:rPr lang="en-US" sz="3200" b="0" i="1" baseline="-25000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𝑝𝐾𝑏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798" y="5468313"/>
                <a:ext cx="2548326" cy="59362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561599" y="4866326"/>
                <a:ext cx="47457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𝐾</m:t>
                      </m:r>
                      <m:r>
                        <a:rPr lang="en-US" sz="3600" b="0" i="1" baseline="-25000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𝐾</m:t>
                      </m:r>
                      <m:r>
                        <a:rPr lang="en-US" sz="3600" b="0" i="1" baseline="-25000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=1.0×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−14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599" y="4866326"/>
                <a:ext cx="4745723" cy="64633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781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906" y="226367"/>
            <a:ext cx="8111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Ex.1 What is the pH of  0.025 M aq. HCl solution ?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" y="817516"/>
            <a:ext cx="1119294" cy="55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817516"/>
            <a:ext cx="61750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HCl is strong acid and ionizes completely,  hence,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55155" y="887235"/>
                <a:ext cx="3390287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]=</m:t>
                    </m:r>
                  </m:oMath>
                </a14:m>
                <a:r>
                  <a:rPr lang="en-US" dirty="0" smtClean="0"/>
                  <a:t> [HCl] = 0.025 M 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155" y="887235"/>
                <a:ext cx="3390287" cy="415498"/>
              </a:xfrm>
              <a:prstGeom prst="rect">
                <a:avLst/>
              </a:prstGeom>
              <a:blipFill rotWithShape="1">
                <a:blip r:embed="rId3"/>
                <a:stretch>
                  <a:fillRect l="-898" t="-8824" r="-1077" b="-27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227667" y="1704144"/>
            <a:ext cx="1606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Formula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07626" y="1667961"/>
                <a:ext cx="65065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𝑝𝐻</m:t>
                      </m:r>
                      <m:r>
                        <a:rPr lang="en-US" sz="2800" b="0" i="1" smtClean="0">
                          <a:latin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log</m:t>
                      </m:r>
                      <m:r>
                        <a:rPr lang="en-US" sz="2800" b="0" i="1" smtClean="0">
                          <a:latin typeface="Cambria Math"/>
                        </a:rPr>
                        <m:t>⁡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sz="2800" b="0" i="1" baseline="-25000" smtClean="0">
                              <a:latin typeface="Cambria Math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𝑂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]=−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log</m:t>
                      </m:r>
                      <m:r>
                        <a:rPr lang="en-US" sz="2800" b="0" i="1" smtClean="0">
                          <a:latin typeface="Cambria Math"/>
                        </a:rPr>
                        <m:t>⁡[0.025]=1.60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626" y="1667961"/>
                <a:ext cx="650652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49859" y="2687851"/>
            <a:ext cx="842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Ex.2 What is the pH of 0.025 M aq. NaOH solution ?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92" y="3429000"/>
            <a:ext cx="1119294" cy="55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24000" y="3706468"/>
                <a:ext cx="9894568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NaOH is a strong acid and ionizes completely, hence,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[</m:t>
                        </m:r>
                        <m:r>
                          <a:rPr lang="en-US" b="0" i="1" smtClean="0">
                            <a:latin typeface="Cambria Math"/>
                          </a:rPr>
                          <m:t>𝐻𝑂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]=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𝑁𝑎𝑂𝐻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=0.025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706468"/>
                <a:ext cx="9894568" cy="415498"/>
              </a:xfrm>
              <a:prstGeom prst="rect">
                <a:avLst/>
              </a:prstGeom>
              <a:blipFill rotWithShape="1">
                <a:blip r:embed="rId5"/>
                <a:stretch>
                  <a:fillRect l="-678" t="-8824" b="-27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524000" y="4275035"/>
            <a:ext cx="252184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Let’s find pOH first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7592" y="5020761"/>
            <a:ext cx="1718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Formula: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52600" y="5020761"/>
                <a:ext cx="66155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𝑝𝑂𝐻</m:t>
                      </m:r>
                      <m:r>
                        <a:rPr lang="en-US" sz="2800" b="0" i="1" smtClean="0">
                          <a:latin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log</m:t>
                      </m:r>
                      <m:r>
                        <a:rPr lang="en-US" sz="2800" b="0" i="1" smtClean="0">
                          <a:latin typeface="Cambria Math"/>
                        </a:rPr>
                        <m:t>⁡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𝐻𝑂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]=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</a:rPr>
                        <m:t>log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⁡[0.025]=1.60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020761"/>
                <a:ext cx="6615529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59597" y="5867399"/>
                <a:ext cx="3111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𝑝𝐻</m:t>
                      </m:r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𝑝𝑂𝐻</m:t>
                      </m:r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14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597" y="5867399"/>
                <a:ext cx="3111814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41652" y="5941942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Then,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62600" y="5845118"/>
                <a:ext cx="68968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𝑝𝐻</m:t>
                      </m:r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14−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𝑝𝑂𝐻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=14−1.60=12.40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5845118"/>
                <a:ext cx="6896888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17"/>
          <p:cNvSpPr/>
          <p:nvPr/>
        </p:nvSpPr>
        <p:spPr>
          <a:xfrm>
            <a:off x="5023811" y="5810678"/>
            <a:ext cx="538789" cy="69821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612155" y="6629400"/>
                <a:ext cx="23563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𝑝𝐻</m:t>
                      </m:r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12.40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155" y="6629400"/>
                <a:ext cx="2356351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25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457200"/>
            <a:ext cx="73152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6000" dirty="0">
                <a:solidFill>
                  <a:srgbClr val="FF0000"/>
                </a:solidFill>
                <a:latin typeface="Algerian" panose="04020705040A02060702" pitchFamily="82" charset="0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ACID</a:t>
            </a:r>
            <a:r>
              <a:rPr lang="en-US" sz="4000" dirty="0">
                <a:solidFill>
                  <a:srgbClr val="FF0000"/>
                </a:solidFill>
                <a:latin typeface="Algerian" panose="04020705040A02060702" pitchFamily="82" charset="0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s</a:t>
            </a:r>
            <a:r>
              <a:rPr lang="en-US" sz="6000" dirty="0">
                <a:solidFill>
                  <a:srgbClr val="FF0000"/>
                </a:solidFill>
                <a:latin typeface="Algerian" panose="04020705040A02060702" pitchFamily="82" charset="0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 </a:t>
            </a:r>
          </a:p>
          <a:p>
            <a:pPr lvl="0"/>
            <a:r>
              <a:rPr lang="en-US" sz="6000" dirty="0">
                <a:solidFill>
                  <a:srgbClr val="FF0000"/>
                </a:solidFill>
                <a:latin typeface="Algerian" panose="04020705040A02060702" pitchFamily="82" charset="0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		&amp; </a:t>
            </a:r>
          </a:p>
          <a:p>
            <a:pPr lvl="0"/>
            <a:r>
              <a:rPr lang="en-US" sz="6000" dirty="0">
                <a:solidFill>
                  <a:srgbClr val="FF0000"/>
                </a:solidFill>
                <a:latin typeface="Algerian" panose="04020705040A02060702" pitchFamily="82" charset="0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			</a:t>
            </a:r>
            <a:r>
              <a:rPr lang="en-US" sz="6000" dirty="0">
                <a:solidFill>
                  <a:srgbClr val="002060"/>
                </a:solidFill>
                <a:latin typeface="Algerian" panose="04020705040A02060702" pitchFamily="82" charset="0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BASE</a:t>
            </a:r>
            <a:r>
              <a:rPr lang="en-US" sz="3600" dirty="0">
                <a:solidFill>
                  <a:srgbClr val="002060"/>
                </a:solidFill>
                <a:latin typeface="Algerian" panose="04020705040A02060702" pitchFamily="82" charset="0"/>
                <a:ea typeface="Linux Libertine Display G" panose="02000503000000000000" pitchFamily="2" charset="0"/>
                <a:cs typeface="Linux Libertine Display G" panose="02000503000000000000" pitchFamily="2" charset="0"/>
              </a:rPr>
              <a:t>s</a:t>
            </a:r>
            <a:endParaRPr lang="en-US" sz="6000" dirty="0">
              <a:solidFill>
                <a:srgbClr val="002060"/>
              </a:solidFill>
              <a:latin typeface="Algerian" panose="04020705040A02060702" pitchFamily="82" charset="0"/>
              <a:ea typeface="Linux Libertine Display G" panose="02000503000000000000" pitchFamily="2" charset="0"/>
              <a:cs typeface="Linux Libertine Display G" panose="02000503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0" y="2971800"/>
            <a:ext cx="4286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Lucida Calligraphy" panose="03010101010101010101" pitchFamily="66" charset="0"/>
              </a:rPr>
              <a:t>Continued……..</a:t>
            </a:r>
            <a:endParaRPr lang="en-US" sz="40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56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234265"/>
            <a:ext cx="131385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Lucida Calligraphy" panose="03010101010101010101" pitchFamily="66" charset="0"/>
              </a:rPr>
              <a:t>pH of Weak Acids and Bases</a:t>
            </a:r>
            <a:endParaRPr lang="en-US" sz="66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24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46" y="1140409"/>
            <a:ext cx="1178560" cy="47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2540" y="152400"/>
            <a:ext cx="76546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en-US" sz="40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  <a:r>
              <a:rPr lang="en-US" sz="40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HO</a:t>
            </a:r>
            <a:r>
              <a:rPr lang="en-US" sz="40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pH, pOH, Ka and pKa</a:t>
            </a:r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2373" y="1056321"/>
            <a:ext cx="2024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Relations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09226" y="2795207"/>
                <a:ext cx="34526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𝑝𝐻</m:t>
                      </m:r>
                      <m:r>
                        <a:rPr lang="en-US" sz="3200" b="0" i="1" smtClean="0">
                          <a:latin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</a:rPr>
                        <m:t>log</m:t>
                      </m:r>
                      <m:r>
                        <a:rPr lang="en-US" sz="3200" b="0" i="1" smtClean="0">
                          <a:latin typeface="Cambria Math"/>
                        </a:rPr>
                        <m:t>⁡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sz="3200" b="0" i="1" baseline="-25000" smtClean="0">
                              <a:latin typeface="Cambria Math"/>
                            </a:rPr>
                            <m:t>3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𝑂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226" y="2795207"/>
                <a:ext cx="3452612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60604" y="2731994"/>
                <a:ext cx="31851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sz="3200" b="0" i="1" baseline="-25000" smtClean="0">
                              <a:latin typeface="Cambria Math"/>
                            </a:rPr>
                            <m:t>3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𝑂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]=</m:t>
                      </m:r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𝑝𝐻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604" y="2731994"/>
                <a:ext cx="3185103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09226" y="3550965"/>
                <a:ext cx="35776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𝑝𝑂𝐻</m:t>
                      </m:r>
                      <m:r>
                        <a:rPr lang="en-US" sz="3200" b="0" i="1" smtClean="0">
                          <a:latin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</a:rPr>
                        <m:t>log</m:t>
                      </m:r>
                      <m:r>
                        <a:rPr lang="en-US" sz="3200" b="0" i="1" smtClean="0">
                          <a:latin typeface="Cambria Math"/>
                        </a:rPr>
                        <m:t>⁡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𝐻𝑂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226" y="3550965"/>
                <a:ext cx="3577646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23005" y="3556097"/>
                <a:ext cx="3241208" cy="587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𝐻𝑂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]=</m:t>
                      </m:r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𝑝𝑂𝐻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005" y="3556097"/>
                <a:ext cx="3241208" cy="5870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8200" y="1981200"/>
                <a:ext cx="57249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sz="32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𝐻𝑂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]=</m:t>
                    </m:r>
                  </m:oMath>
                </a14:m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−14</m:t>
                        </m:r>
                      </m:sup>
                    </m:sSup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5724965" cy="584775"/>
              </a:xfrm>
              <a:prstGeom prst="rect">
                <a:avLst/>
              </a:prstGeom>
              <a:blipFill rotWithShape="0">
                <a:blip r:embed="rId7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315200" y="1998134"/>
                <a:ext cx="36616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𝑝𝐻</m:t>
                      </m:r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𝑝𝑂𝐻</m:t>
                      </m:r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14.00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1998134"/>
                <a:ext cx="3661643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45123" y="4546025"/>
                <a:ext cx="2821157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𝑝𝐾</m:t>
                      </m:r>
                      <m:r>
                        <a:rPr lang="en-US" sz="3200" b="0" i="1" baseline="-25000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𝑙𝑜𝑔𝐾𝑎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123" y="4546025"/>
                <a:ext cx="2821157" cy="57342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48798" y="4546024"/>
                <a:ext cx="2628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𝐾</m:t>
                      </m:r>
                      <m:r>
                        <a:rPr lang="en-US" sz="3200" b="0" i="1" baseline="-25000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𝑝𝐾𝑎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798" y="4546024"/>
                <a:ext cx="2628733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8511114" y="6693187"/>
            <a:ext cx="5916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Henderson–</a:t>
            </a:r>
            <a:r>
              <a:rPr lang="en-US" sz="3200" b="1" dirty="0" err="1">
                <a:solidFill>
                  <a:srgbClr val="008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Hasselbalch</a:t>
            </a:r>
            <a:r>
              <a:rPr lang="en-US" sz="3200" b="1" dirty="0">
                <a:solidFill>
                  <a:srgbClr val="008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smtClean="0">
                <a:solidFill>
                  <a:srgbClr val="008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equation</a:t>
            </a:r>
            <a:endParaRPr lang="en-US" sz="3200" b="1" dirty="0">
              <a:solidFill>
                <a:srgbClr val="008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Left-Right Arrow 19"/>
          <p:cNvSpPr/>
          <p:nvPr/>
        </p:nvSpPr>
        <p:spPr>
          <a:xfrm>
            <a:off x="4107833" y="4579892"/>
            <a:ext cx="1088640" cy="609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-Right Arrow 20"/>
          <p:cNvSpPr/>
          <p:nvPr/>
        </p:nvSpPr>
        <p:spPr>
          <a:xfrm>
            <a:off x="4382738" y="3538552"/>
            <a:ext cx="1440267" cy="609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-Right Arrow 21"/>
          <p:cNvSpPr/>
          <p:nvPr/>
        </p:nvSpPr>
        <p:spPr>
          <a:xfrm>
            <a:off x="4461838" y="2733078"/>
            <a:ext cx="1361167" cy="609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/>
              <p:cNvSpPr/>
              <p:nvPr/>
            </p:nvSpPr>
            <p:spPr>
              <a:xfrm>
                <a:off x="282185" y="6223575"/>
                <a:ext cx="7980018" cy="1524000"/>
              </a:xfrm>
              <a:prstGeom prst="roundRect">
                <a:avLst/>
              </a:prstGeom>
              <a:solidFill>
                <a:schemeClr val="bg1">
                  <a:lumMod val="85000"/>
                  <a:lumOff val="1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  <a:ea typeface="Cambria Math"/>
                        </a:rPr>
                        <m:t>𝑝𝐻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 =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𝑝𝐾𝑎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/>
                          <a:ea typeface="Cambria Math"/>
                        </a:rPr>
                        <m:t>log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⁡[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𝐵𝑎𝑠𝑒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𝑜𝑟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𝐶𝑜𝑛𝑗𝑢𝑔𝑎𝑡𝑒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𝐵𝑎𝑠𝑒</m:t>
                          </m:r>
                        </m:num>
                        <m:den>
                          <m:r>
                            <a:rPr lang="en-US" sz="320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𝐶𝑜𝑛𝑗𝑢𝑔𝑎𝑡𝑒</m:t>
                          </m:r>
                          <m:r>
                            <a:rPr lang="en-US" sz="320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𝐴𝑐𝑖𝑑</m:t>
                          </m:r>
                          <m:r>
                            <a:rPr lang="en-US" sz="320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𝑜𝑟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𝐴𝑐𝑖𝑑</m:t>
                          </m:r>
                        </m:den>
                      </m:f>
                      <m:r>
                        <a:rPr lang="en-US" sz="3200" i="1"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3" name="Rounded 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85" y="6223575"/>
                <a:ext cx="7980018" cy="1524000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298503" y="5486400"/>
                <a:ext cx="2819426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𝑝𝐾</m:t>
                    </m:r>
                    <m:r>
                      <a:rPr lang="en-US" sz="3200" b="0" i="1" baseline="-25000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32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𝑙𝑜𝑔𝐾</m:t>
                    </m:r>
                  </m:oMath>
                </a14:m>
                <a:r>
                  <a:rPr lang="en-US" dirty="0" smtClean="0"/>
                  <a:t>b</a:t>
                </a:r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503" y="5486400"/>
                <a:ext cx="2819426" cy="573427"/>
              </a:xfrm>
              <a:prstGeom prst="rect">
                <a:avLst/>
              </a:prstGeom>
              <a:blipFill rotWithShape="0">
                <a:blip r:embed="rId12"/>
                <a:stretch>
                  <a:fillRect b="-15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Left-Right Arrow 26"/>
          <p:cNvSpPr/>
          <p:nvPr/>
        </p:nvSpPr>
        <p:spPr>
          <a:xfrm>
            <a:off x="4082338" y="5468313"/>
            <a:ext cx="1088640" cy="609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248798" y="5468313"/>
                <a:ext cx="2548326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𝐾</m:t>
                      </m:r>
                      <m:r>
                        <a:rPr lang="en-US" sz="3200" b="0" i="1" baseline="-25000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𝑝𝐾𝑏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798" y="5468313"/>
                <a:ext cx="2548326" cy="59362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888040" y="4530659"/>
                <a:ext cx="47457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𝐾</m:t>
                      </m:r>
                      <m:r>
                        <a:rPr lang="en-US" sz="3600" b="0" i="1" baseline="-25000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𝐾</m:t>
                      </m:r>
                      <m:r>
                        <a:rPr lang="en-US" sz="3600" b="0" i="1" baseline="-25000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=1.0×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−14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8040" y="4530659"/>
                <a:ext cx="4745723" cy="64633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747866" y="5512657"/>
                <a:ext cx="41192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𝑝𝐾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𝑝𝐾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=14.00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7866" y="5512657"/>
                <a:ext cx="4119269" cy="64633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805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906" y="226367"/>
            <a:ext cx="8111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Ex.1 What is the pH of  0.025 M aq. HCl solution ?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" y="817516"/>
            <a:ext cx="1119294" cy="55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817516"/>
            <a:ext cx="61750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HCl is strong acid and ionizes completely,  hence,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55155" y="887235"/>
                <a:ext cx="3390287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]=</m:t>
                    </m:r>
                  </m:oMath>
                </a14:m>
                <a:r>
                  <a:rPr lang="en-US" dirty="0" smtClean="0"/>
                  <a:t> [HCl] = 0.025 M 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155" y="887235"/>
                <a:ext cx="3390287" cy="415498"/>
              </a:xfrm>
              <a:prstGeom prst="rect">
                <a:avLst/>
              </a:prstGeom>
              <a:blipFill rotWithShape="0">
                <a:blip r:embed="rId3"/>
                <a:stretch>
                  <a:fillRect l="-1077" t="-10294" r="-898" b="-27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227667" y="1704144"/>
            <a:ext cx="1606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Formula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07626" y="1667961"/>
                <a:ext cx="65065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𝑝𝐻</m:t>
                      </m:r>
                      <m:r>
                        <a:rPr lang="en-US" sz="2800" b="0" i="1" smtClean="0">
                          <a:latin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log</m:t>
                      </m:r>
                      <m:r>
                        <a:rPr lang="en-US" sz="2800" b="0" i="1" smtClean="0">
                          <a:latin typeface="Cambria Math"/>
                        </a:rPr>
                        <m:t>⁡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sz="2800" b="0" i="1" baseline="-25000" smtClean="0">
                              <a:latin typeface="Cambria Math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𝑂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]=−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log</m:t>
                      </m:r>
                      <m:r>
                        <a:rPr lang="en-US" sz="2800" b="0" i="1" smtClean="0">
                          <a:latin typeface="Cambria Math"/>
                        </a:rPr>
                        <m:t>⁡[0.025]=1.60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626" y="1667961"/>
                <a:ext cx="6506525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49859" y="2687851"/>
            <a:ext cx="842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Ex.2 What is the pH of 0.025 M aq. NaOH solution ?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92" y="3429000"/>
            <a:ext cx="1119294" cy="55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24000" y="3706468"/>
                <a:ext cx="9894568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NaOH is a strong acid and ionizes completely, hence,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[</m:t>
                        </m:r>
                        <m:r>
                          <a:rPr lang="en-US" b="0" i="1" smtClean="0">
                            <a:latin typeface="Cambria Math"/>
                          </a:rPr>
                          <m:t>𝐻𝑂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]=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𝑁𝑎𝑂𝐻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=0.025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706468"/>
                <a:ext cx="9894568" cy="415498"/>
              </a:xfrm>
              <a:prstGeom prst="rect">
                <a:avLst/>
              </a:prstGeom>
              <a:blipFill rotWithShape="0">
                <a:blip r:embed="rId5"/>
                <a:stretch>
                  <a:fillRect l="-739" t="-8824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524000" y="4275035"/>
            <a:ext cx="252184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Let’s find pOH first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7592" y="5020761"/>
            <a:ext cx="1718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Formula: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52600" y="5020761"/>
                <a:ext cx="66155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𝑝𝑂𝐻</m:t>
                      </m:r>
                      <m:r>
                        <a:rPr lang="en-US" sz="2800" b="0" i="1" smtClean="0">
                          <a:latin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log</m:t>
                      </m:r>
                      <m:r>
                        <a:rPr lang="en-US" sz="2800" b="0" i="1" smtClean="0">
                          <a:latin typeface="Cambria Math"/>
                        </a:rPr>
                        <m:t>⁡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𝐻𝑂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]=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</a:rPr>
                        <m:t>log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⁡[0.025]=1.60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020761"/>
                <a:ext cx="6615529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59597" y="5867399"/>
                <a:ext cx="3111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𝑝𝐻</m:t>
                      </m:r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𝑝𝑂𝐻</m:t>
                      </m:r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14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597" y="5867399"/>
                <a:ext cx="3111814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41652" y="5941942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Then,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62600" y="5845118"/>
                <a:ext cx="68968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𝑝𝐻</m:t>
                      </m:r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14−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𝑝𝑂𝐻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=14−1.60=12.40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5845118"/>
                <a:ext cx="6896888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17"/>
          <p:cNvSpPr/>
          <p:nvPr/>
        </p:nvSpPr>
        <p:spPr>
          <a:xfrm>
            <a:off x="5023811" y="5810678"/>
            <a:ext cx="538789" cy="69821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612155" y="6629400"/>
                <a:ext cx="23563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𝑝𝐻</m:t>
                      </m:r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12.40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155" y="6629400"/>
                <a:ext cx="2356351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03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" y="457200"/>
                <a:ext cx="116697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Ex.3 Calculate pH of 100.0 mL of 0.025 M  aq.HA acid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𝐾𝑎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=2.5×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).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57200"/>
                <a:ext cx="11669798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1045" t="-10465" r="-52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094984"/>
            <a:ext cx="1119294" cy="55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7094" y="1164703"/>
            <a:ext cx="115627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given Acid HA Ka is very small and hence HA is weak acid and ionizes to very little extent.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1981200"/>
            <a:ext cx="90027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this means,? ….. We just cannot say that </a:t>
            </a:r>
          </a:p>
          <a:p>
            <a:endParaRPr lang="en-US" sz="2400" dirty="0"/>
          </a:p>
          <a:p>
            <a:r>
              <a:rPr lang="en-US" sz="2400" dirty="0" smtClean="0"/>
              <a:t>We have to find out actual [H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] = ?</a:t>
            </a:r>
          </a:p>
          <a:p>
            <a:endParaRPr lang="en-US" sz="2400" dirty="0"/>
          </a:p>
          <a:p>
            <a:r>
              <a:rPr lang="en-US" sz="2400" dirty="0" smtClean="0"/>
              <a:t>Using ionization constant we can find out extent of ionization of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848600" y="1970966"/>
                <a:ext cx="500803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</a:rPr>
                          <m:t>𝐻</m:t>
                        </m:r>
                        <m:r>
                          <a:rPr lang="en-US" sz="4000" b="0" i="1" baseline="-25000" smtClean="0">
                            <a:latin typeface="Cambria Math"/>
                          </a:rPr>
                          <m:t>3</m:t>
                        </m:r>
                        <m:r>
                          <a:rPr lang="en-US" sz="4000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sz="4000" b="0" i="1" smtClean="0">
                        <a:latin typeface="Cambria Math"/>
                      </a:rPr>
                      <m:t>]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smtClean="0"/>
                  <a:t>[HA] = 0.2 M  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1970966"/>
                <a:ext cx="5008038" cy="707886"/>
              </a:xfrm>
              <a:prstGeom prst="rect">
                <a:avLst/>
              </a:prstGeom>
              <a:blipFill rotWithShape="0">
                <a:blip r:embed="rId4"/>
                <a:stretch>
                  <a:fillRect r="-2071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515083" y="4221115"/>
            <a:ext cx="8994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Pertinent</a:t>
            </a:r>
            <a:r>
              <a:rPr lang="en-US" dirty="0" smtClean="0"/>
              <a:t> ionization </a:t>
            </a:r>
            <a:r>
              <a:rPr lang="en-US" sz="2400" dirty="0" smtClean="0"/>
              <a:t>equation</a:t>
            </a:r>
            <a:r>
              <a:rPr lang="en-US" dirty="0" smtClean="0"/>
              <a:t>  for weak acid HA in aqueous medium is,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38532" y="5164667"/>
                <a:ext cx="58255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HA (aq)  	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𝐻</m:t>
                        </m:r>
                        <m:r>
                          <a:rPr lang="en-US" sz="2800" b="0" i="1" baseline="-25000" smtClean="0">
                            <a:latin typeface="Cambria Math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𝑎𝑞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sz="28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aq</m:t>
                    </m:r>
                    <m:r>
                      <a:rPr lang="en-US" sz="2800" b="0" i="0" smtClean="0"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532" y="5164667"/>
                <a:ext cx="5825506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219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52600" y="6563485"/>
                <a:ext cx="5740546" cy="1153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  <a:ea typeface="Cambria Math"/>
                                    </a:rPr>
                                    <m:t>𝐻</m:t>
                                  </m:r>
                                  <m:r>
                                    <a:rPr lang="en-US" sz="3200" b="0" i="1" baseline="-25000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  <m:r>
                                    <a:rPr lang="en-US" sz="3200" b="0" i="1" smtClean="0">
                                      <a:latin typeface="Cambria Math"/>
                                      <a:ea typeface="Cambria Math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[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𝐻𝐴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]</m:t>
                          </m:r>
                        </m:den>
                      </m:f>
                      <m:r>
                        <a:rPr lang="en-US" sz="3200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2.5×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−8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6563485"/>
                <a:ext cx="5740546" cy="115339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848600" y="6878572"/>
            <a:ext cx="1771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……….(1)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5909102"/>
            <a:ext cx="2638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At equilibrium,</a:t>
            </a:r>
            <a:endParaRPr lang="en-US" sz="2800" dirty="0"/>
          </a:p>
        </p:txBody>
      </p:sp>
      <p:sp>
        <p:nvSpPr>
          <p:cNvPr id="14" name="Left-Right Arrow 13"/>
          <p:cNvSpPr/>
          <p:nvPr/>
        </p:nvSpPr>
        <p:spPr>
          <a:xfrm>
            <a:off x="3072032" y="5324677"/>
            <a:ext cx="1066800" cy="26161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1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0004214" cy="2185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As, HA is a weak acid, it will ionize only to little extent and completely.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Let, at Equilibrium, ”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sz="2400" dirty="0" smtClean="0"/>
                  <a:t>” M of HA ionizes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𝐻</m:t>
                        </m:r>
                        <m:r>
                          <a:rPr lang="en-US" sz="2800" i="1" baseline="-25000">
                            <a:latin typeface="Cambria Math"/>
                          </a:rPr>
                          <m:t>3</m:t>
                        </m:r>
                        <m:r>
                          <a:rPr lang="en-US" sz="2800" i="1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𝑎𝑞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𝑎𝑛𝑑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sz="28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aq</m:t>
                    </m:r>
                    <m:r>
                      <a:rPr lang="en-US" sz="280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Accordingly we write ICE table as,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0004214" cy="2185214"/>
              </a:xfrm>
              <a:prstGeom prst="rect">
                <a:avLst/>
              </a:prstGeom>
              <a:blipFill rotWithShape="0">
                <a:blip r:embed="rId2"/>
                <a:stretch>
                  <a:fillRect l="-914" t="-2235" b="-5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8153400" y="2819400"/>
              <a:ext cx="6248401" cy="2839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8801"/>
                    <a:gridCol w="1752600"/>
                    <a:gridCol w="1524000"/>
                    <a:gridCol w="1143000"/>
                  </a:tblGrid>
                  <a:tr h="711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Conc. (M)</a:t>
                          </a:r>
                          <a:endPara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HA (aq) </a:t>
                          </a:r>
                          <a:endPara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𝐻</m:t>
                                    </m:r>
                                    <m:r>
                                      <a:rPr lang="en-US" sz="2400" b="0" i="1" baseline="-2500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𝑎𝑞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aq</m:t>
                                </m:r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711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Initial</a:t>
                          </a:r>
                          <a:endPara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0.025 M</a:t>
                          </a:r>
                          <a:endPara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787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Change</a:t>
                          </a:r>
                          <a:endPara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US" sz="2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94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Equilibrium</a:t>
                          </a:r>
                          <a:endPara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(0.025−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8153400" y="2819400"/>
              <a:ext cx="6248401" cy="2839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8801"/>
                    <a:gridCol w="1752600"/>
                    <a:gridCol w="1524000"/>
                    <a:gridCol w="1143000"/>
                  </a:tblGrid>
                  <a:tr h="711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Conc. (M)</a:t>
                          </a:r>
                          <a:endPara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HA (aq) </a:t>
                          </a:r>
                          <a:endPara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35600" t="-5983" r="-76800" b="-300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46277" t="-5983" r="-2128" b="-300855"/>
                          </a:stretch>
                        </a:blipFill>
                      </a:tcPr>
                    </a:tc>
                  </a:tr>
                  <a:tr h="711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Initial</a:t>
                          </a:r>
                          <a:endPara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0.025 M</a:t>
                          </a:r>
                          <a:endPara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Change</a:t>
                          </a:r>
                          <a:endPara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4514" t="-178519" r="-153472" b="-740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35600" t="-178519" r="-76800" b="-740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46277" t="-178519" r="-2128" b="-74074"/>
                          </a:stretch>
                        </a:blipFill>
                      </a:tcPr>
                    </a:tc>
                  </a:tr>
                  <a:tr h="594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Equilibrium</a:t>
                          </a:r>
                          <a:endPara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3"/>
                          <a:stretch>
                            <a:fillRect l="-104514" t="-383673" r="-15347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153399" y="2092896"/>
                <a:ext cx="63865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HA (aq)  	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𝐻</m:t>
                        </m:r>
                        <m:r>
                          <a:rPr lang="en-US" sz="2800" b="0" i="1" baseline="-25000" smtClean="0">
                            <a:latin typeface="Cambria Math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𝑎𝑞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 + 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sz="28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aq</m:t>
                    </m:r>
                    <m:r>
                      <a:rPr lang="en-US" sz="2800" b="0" i="0" smtClean="0"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399" y="2092896"/>
                <a:ext cx="6386557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90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048107" y="6629400"/>
            <a:ext cx="2295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	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3923" y="2349920"/>
            <a:ext cx="7024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Let’s put these equilibrium Concentrations in Eq.1</a:t>
            </a:r>
            <a:endParaRPr lang="en-US" sz="2400" dirty="0"/>
          </a:p>
        </p:txBody>
      </p:sp>
      <p:cxnSp>
        <p:nvCxnSpPr>
          <p:cNvPr id="18" name="Elbow Connector 17"/>
          <p:cNvCxnSpPr/>
          <p:nvPr/>
        </p:nvCxnSpPr>
        <p:spPr>
          <a:xfrm>
            <a:off x="5002107" y="1905000"/>
            <a:ext cx="3151292" cy="444920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6034" y="3013169"/>
                <a:ext cx="4387162" cy="861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)×(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(0.025−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2.5×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−8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34" y="3013169"/>
                <a:ext cx="4387162" cy="86132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ight Arrow 21"/>
          <p:cNvSpPr/>
          <p:nvPr/>
        </p:nvSpPr>
        <p:spPr>
          <a:xfrm>
            <a:off x="64224" y="4165561"/>
            <a:ext cx="690409" cy="41454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00848" y="4130621"/>
                <a:ext cx="3637534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(0.025−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2.5×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−8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48" y="4130621"/>
                <a:ext cx="3637534" cy="8989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92167" y="5313179"/>
                <a:ext cx="5617435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∴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=(0.025−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)[2.5×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400" b="0" i="0" smtClean="0">
                            <a:latin typeface="Cambria Math"/>
                            <a:ea typeface="Cambria Math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en-US" sz="2400" b="0" dirty="0" smtClean="0">
                    <a:latin typeface="Cambria Math"/>
                    <a:ea typeface="Cambria Math"/>
                  </a:rPr>
                  <a:t>]</a:t>
                </a:r>
              </a:p>
              <a:p>
                <a:endParaRPr lang="en-US" sz="2400" b="0" i="1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∴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  <a:ea typeface="Cambria Math"/>
                      </a:rPr>
                      <m:t>=(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6.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25×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)−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[2.5×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400">
                            <a:latin typeface="Cambria Math"/>
                            <a:ea typeface="Cambria Math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en-US" sz="2400" dirty="0">
                    <a:latin typeface="Cambria Math"/>
                    <a:ea typeface="Cambria Math"/>
                  </a:rPr>
                  <a:t>]</a:t>
                </a:r>
                <a:r>
                  <a:rPr lang="en-US" sz="2400" dirty="0" smtClean="0"/>
                  <a:t>X</a:t>
                </a:r>
              </a:p>
              <a:p>
                <a:endParaRPr lang="en-US" sz="2400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∴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 Math"/>
                      </a:rPr>
                      <m:t>+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[2.5×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400">
                            <a:latin typeface="Cambria Math"/>
                            <a:ea typeface="Cambria Math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en-US" sz="2400" dirty="0">
                    <a:latin typeface="Cambria Math"/>
                    <a:ea typeface="Cambria Math"/>
                  </a:rPr>
                  <a:t>]</a:t>
                </a:r>
                <a:r>
                  <a:rPr lang="en-US" sz="2400" dirty="0" smtClean="0"/>
                  <a:t>X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=(6.25×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−10</m:t>
                        </m:r>
                      </m:sup>
                    </m:sSup>
                    <m:r>
                      <a:rPr lang="en-US" sz="24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400" dirty="0">
                  <a:latin typeface="Cambria Math"/>
                  <a:ea typeface="Cambria Math"/>
                </a:endParaRPr>
              </a:p>
              <a:p>
                <a:endParaRPr lang="en-US" sz="2400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67" y="5313179"/>
                <a:ext cx="5617435" cy="2308324"/>
              </a:xfrm>
              <a:prstGeom prst="rect">
                <a:avLst/>
              </a:prstGeom>
              <a:blipFill rotWithShape="0">
                <a:blip r:embed="rId7"/>
                <a:stretch>
                  <a:fillRect t="-2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Elbow Connector 25"/>
          <p:cNvCxnSpPr/>
          <p:nvPr/>
        </p:nvCxnSpPr>
        <p:spPr>
          <a:xfrm>
            <a:off x="4538382" y="4580103"/>
            <a:ext cx="3843618" cy="1363497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26034" y="7621503"/>
            <a:ext cx="737734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Let’s solve this quadratic equation by Perfect square method,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382000" y="5943600"/>
            <a:ext cx="35573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Approximation Rule.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&lt;5% Ionization.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1" name="Left-Right Arrow 30"/>
          <p:cNvSpPr/>
          <p:nvPr/>
        </p:nvSpPr>
        <p:spPr>
          <a:xfrm>
            <a:off x="9627292" y="2219115"/>
            <a:ext cx="1066800" cy="26161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5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341637"/>
            <a:ext cx="9448800" cy="12791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3920" tIns="31740" rIns="0" bIns="1587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220" name="Picture 4" descr="Image result for lux flood concept of acid and 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4173200" cy="800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84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635" y="249451"/>
            <a:ext cx="79220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Add,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52840" y="249451"/>
                <a:ext cx="72717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𝑇h𝑖𝑟𝑑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𝑇𝑒𝑟𝑚</m:t>
                    </m:r>
                    <m:r>
                      <a:rPr lang="en-US" b="0" i="1" smtClean="0">
                        <a:latin typeface="Cambria Math"/>
                      </a:rPr>
                      <m:t>=1.56×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−16</m:t>
                        </m:r>
                      </m:sup>
                    </m:sSup>
                  </m:oMath>
                </a14:m>
                <a:r>
                  <a:rPr lang="en-US" b="0" dirty="0" smtClean="0">
                    <a:ea typeface="Cambria Math"/>
                  </a:rPr>
                  <a:t> to both sides of  above equation,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840" y="249451"/>
                <a:ext cx="7271799" cy="415498"/>
              </a:xfrm>
              <a:prstGeom prst="rect">
                <a:avLst/>
              </a:prstGeom>
              <a:blipFill rotWithShape="0">
                <a:blip r:embed="rId2"/>
                <a:stretch>
                  <a:fillRect l="-84" t="-8824" r="-1090" b="-27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0635" y="914400"/>
                <a:ext cx="828656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∴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  <a:ea typeface="Cambria Math"/>
                      </a:rPr>
                      <m:t>+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2.5×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2000">
                                <a:latin typeface="Cambria Math"/>
                                <a:ea typeface="Cambria Math"/>
                              </a:rPr>
                              <m:t>−8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+1.56×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−16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ea typeface="Cambria Math"/>
                      </a:rPr>
                      <m:t>]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6.25×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−10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+(1.56×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−16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000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35" y="914400"/>
                <a:ext cx="8286564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524999" y="0"/>
                <a:ext cx="4953000" cy="20574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6.25×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−10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/>
                          <a:ea typeface="Cambria Math"/>
                        </a:rPr>
                        <m:t>+(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0.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00000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56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999" y="0"/>
                <a:ext cx="4953000" cy="20574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732000" y="249451"/>
                <a:ext cx="45389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6.25×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−10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/>
                          <a:ea typeface="Cambria Math"/>
                        </a:rPr>
                        <m:t>+(1.56×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−16</m:t>
                          </m:r>
                        </m:sup>
                      </m:sSup>
                      <m:r>
                        <a:rPr lang="en-US" sz="2400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2000" y="249451"/>
                <a:ext cx="4538999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1434256" y="1182188"/>
            <a:ext cx="4571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?</a:t>
            </a:r>
            <a:endParaRPr lang="en-US" sz="48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1337" y="1751575"/>
                <a:ext cx="57091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+1.25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−8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6.25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−10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37" y="1751575"/>
                <a:ext cx="5709192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>
            <a:off x="295986" y="1805435"/>
            <a:ext cx="396102" cy="57761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81800" y="1597686"/>
            <a:ext cx="155523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Just neglect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56596" y="2758083"/>
                <a:ext cx="5458674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𝑋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(1.25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−8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)=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US" sz="2800" b="0" i="1" smtClean="0">
                          <a:latin typeface="Cambria Math"/>
                        </a:rPr>
                        <m:t>2.5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96" y="2758083"/>
                <a:ext cx="5458674" cy="52809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56596" y="3774852"/>
                <a:ext cx="5458674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𝑋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(1.25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−8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)=+2.5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96" y="3774852"/>
                <a:ext cx="5458674" cy="52809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559417" y="3894029"/>
                <a:ext cx="5458674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𝑋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(1.25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−8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)=−2.5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417" y="3894029"/>
                <a:ext cx="5458674" cy="5280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781800" y="3774852"/>
            <a:ext cx="619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or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67800" y="4681435"/>
            <a:ext cx="20313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Acceptable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92088" y="4779379"/>
                <a:ext cx="4725461" cy="465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𝑋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2.5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−5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−(1.25×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−8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88" y="4779379"/>
                <a:ext cx="4725461" cy="465833"/>
              </a:xfrm>
              <a:prstGeom prst="rect">
                <a:avLst/>
              </a:prstGeom>
              <a:blipFill rotWithShape="0">
                <a:blip r:embed="rId10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31337" y="5867400"/>
                <a:ext cx="5235216" cy="465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𝑋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2.5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−5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−(0.00125×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−5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37" y="5867400"/>
                <a:ext cx="5235216" cy="465833"/>
              </a:xfrm>
              <a:prstGeom prst="rect">
                <a:avLst/>
              </a:prstGeom>
              <a:blipFill rotWithShape="0"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65063" y="6648423"/>
                <a:ext cx="2311980" cy="419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𝑋</m:t>
                      </m:r>
                      <m:r>
                        <a:rPr lang="en-US" b="0" i="1" smtClean="0">
                          <a:latin typeface="Cambria Math"/>
                        </a:rPr>
                        <m:t>=2.499×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63" y="6648423"/>
                <a:ext cx="2311980" cy="4191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692088" y="7259851"/>
            <a:ext cx="17940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ICE table,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743200" y="7259851"/>
                <a:ext cx="4164282" cy="4663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𝐻</m:t>
                        </m:r>
                        <m:r>
                          <a:rPr lang="en-US" sz="2400" b="0" i="1" baseline="-25000" smtClean="0"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]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=2.499×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sz="2400" dirty="0" smtClean="0"/>
                  <a:t> M</a:t>
                </a:r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7259851"/>
                <a:ext cx="4164282" cy="466346"/>
              </a:xfrm>
              <a:prstGeom prst="rect">
                <a:avLst/>
              </a:prstGeom>
              <a:blipFill rotWithShape="0">
                <a:blip r:embed="rId13"/>
                <a:stretch>
                  <a:fillRect l="-1171" t="-7895" r="-1171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099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152400"/>
                <a:ext cx="4286494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𝑝𝐻</m:t>
                      </m:r>
                      <m:r>
                        <a:rPr lang="en-US" sz="2800" b="0" i="1" smtClean="0">
                          <a:latin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log</m:t>
                      </m:r>
                      <m:r>
                        <a:rPr lang="en-US" sz="2800" b="0" i="1" smtClean="0">
                          <a:latin typeface="Cambria Math"/>
                        </a:rPr>
                        <m:t>⁡(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2.499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−5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2400"/>
                <a:ext cx="4286494" cy="52809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" y="927483"/>
                <a:ext cx="18839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𝑝𝐻</m:t>
                      </m:r>
                      <m:r>
                        <a:rPr lang="en-US" sz="2800" b="0" i="1" smtClean="0">
                          <a:latin typeface="Cambria Math"/>
                        </a:rPr>
                        <m:t>=4.60</m:t>
                      </m:r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927483"/>
                <a:ext cx="1883914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1602994"/>
                <a:ext cx="67948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𝑝𝑂𝐻</m:t>
                      </m:r>
                      <m:r>
                        <a:rPr lang="en-US" sz="2800" b="0" i="1" smtClean="0">
                          <a:latin typeface="Cambria Math"/>
                        </a:rPr>
                        <m:t>=14.00−</m:t>
                      </m:r>
                      <m:r>
                        <a:rPr lang="en-US" sz="2800" b="0" i="1" smtClean="0">
                          <a:latin typeface="Cambria Math"/>
                        </a:rPr>
                        <m:t>𝑝𝐻</m:t>
                      </m:r>
                      <m:r>
                        <a:rPr lang="en-US" sz="2800" b="0" i="1" smtClean="0">
                          <a:latin typeface="Cambria Math"/>
                        </a:rPr>
                        <m:t>=14.00−4.60=9.40</m:t>
                      </m:r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602994"/>
                <a:ext cx="6794809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067800" y="525293"/>
            <a:ext cx="35573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From Slide 6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Approximation Rule.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&lt;5% Ionization.</a:t>
            </a:r>
            <a:endParaRPr lang="en-US" sz="28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027725" y="2158968"/>
                <a:ext cx="3637534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(0.025−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2.5×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−8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7725" y="2158968"/>
                <a:ext cx="3637534" cy="8989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7924800" y="0"/>
            <a:ext cx="0" cy="82673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536658" y="3868635"/>
                <a:ext cx="4821320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≪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0.025</m:t>
                    </m:r>
                  </m:oMath>
                </a14:m>
                <a:r>
                  <a:rPr lang="en-US" dirty="0" smtClean="0"/>
                  <a:t>, So,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0.025−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X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0.025</m:t>
                    </m:r>
                  </m:oMath>
                </a14:m>
                <a:r>
                  <a:rPr lang="en-US" dirty="0" smtClean="0"/>
                  <a:t>, then,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6658" y="3868635"/>
                <a:ext cx="4821320" cy="415498"/>
              </a:xfrm>
              <a:prstGeom prst="rect">
                <a:avLst/>
              </a:prstGeom>
              <a:blipFill rotWithShape="0">
                <a:blip r:embed="rId6"/>
                <a:stretch>
                  <a:fillRect t="-10294" r="-506" b="-27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220200" y="3225167"/>
                <a:ext cx="3746090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(0.025−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)(2.5×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−8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200" y="3225167"/>
                <a:ext cx="3746090" cy="415498"/>
              </a:xfrm>
              <a:prstGeom prst="rect">
                <a:avLst/>
              </a:prstGeom>
              <a:blipFill rotWithShape="0">
                <a:blip r:embed="rId7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027725" y="4724400"/>
                <a:ext cx="3132524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0.025(2.5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−8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7725" y="4724400"/>
                <a:ext cx="3132524" cy="415498"/>
              </a:xfrm>
              <a:prstGeom prst="rect">
                <a:avLst/>
              </a:prstGeom>
              <a:blipFill rotWithShape="0">
                <a:blip r:embed="rId8"/>
                <a:stretch>
                  <a:fillRect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220200" y="5481851"/>
                <a:ext cx="2407967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6.25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−10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200" y="5481851"/>
                <a:ext cx="2407967" cy="4154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347200" y="6248400"/>
                <a:ext cx="2311980" cy="419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2.500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7200" y="6248400"/>
                <a:ext cx="2311980" cy="4191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Arrow 18"/>
          <p:cNvSpPr/>
          <p:nvPr/>
        </p:nvSpPr>
        <p:spPr>
          <a:xfrm>
            <a:off x="8536658" y="7010400"/>
            <a:ext cx="683542" cy="4572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409931" y="7031251"/>
            <a:ext cx="33666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 = 4.60  and pOH = 9.40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10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7800" y="246390"/>
                <a:ext cx="118853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Ex.3 Calculate pH of 100.0 mL of 0.025 M  </a:t>
                </a:r>
                <a:r>
                  <a:rPr lang="en-US" sz="2800" dirty="0" err="1" smtClean="0"/>
                  <a:t>aq.BOH</a:t>
                </a:r>
                <a:r>
                  <a:rPr lang="en-US" sz="2800" dirty="0" smtClean="0"/>
                  <a:t> acid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𝐾𝑏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=2.5×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).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0" y="246390"/>
                <a:ext cx="11885305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1026" t="-10465" r="-51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5800" y="1143000"/>
                <a:ext cx="62535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BOH (aq)  	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𝐻𝑂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𝑎𝑞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 + 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sz="28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aq</m:t>
                    </m:r>
                    <m:r>
                      <a:rPr lang="en-US" sz="2800" b="0" i="0" smtClean="0"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143000"/>
                <a:ext cx="6253507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2049" t="-12941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823956" y="2133600"/>
              <a:ext cx="6248401" cy="2839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8801"/>
                    <a:gridCol w="1752600"/>
                    <a:gridCol w="1524000"/>
                    <a:gridCol w="1143000"/>
                  </a:tblGrid>
                  <a:tr h="711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Conc. (M)</a:t>
                          </a:r>
                          <a:endPara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BOH (aq) </a:t>
                          </a:r>
                          <a:endPara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𝐻𝑂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𝑎𝑞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aq</m:t>
                                </m:r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711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Initial</a:t>
                          </a:r>
                          <a:endPara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0.025 M</a:t>
                          </a:r>
                          <a:endPara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787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Change</a:t>
                          </a:r>
                          <a:endPara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US" sz="2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94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Equilibrium</a:t>
                          </a:r>
                          <a:endPara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(0.025−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823956" y="2133600"/>
              <a:ext cx="6248401" cy="2839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8801"/>
                    <a:gridCol w="1752600"/>
                    <a:gridCol w="1524000"/>
                    <a:gridCol w="1143000"/>
                  </a:tblGrid>
                  <a:tr h="711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Conc. (M)</a:t>
                          </a:r>
                          <a:endPara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BOH (aq) </a:t>
                          </a:r>
                          <a:endPara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5600" t="-6838" r="-768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46277" t="-6838" r="-2128" b="-300000"/>
                          </a:stretch>
                        </a:blipFill>
                      </a:tcPr>
                    </a:tc>
                  </a:tr>
                  <a:tr h="711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Initial</a:t>
                          </a:r>
                          <a:endPara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0.025 M</a:t>
                          </a:r>
                          <a:endPara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Change</a:t>
                          </a:r>
                          <a:endPara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4514" t="-178519" r="-153472" b="-740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35600" t="-178519" r="-76800" b="-740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46277" t="-178519" r="-2128" b="-74074"/>
                          </a:stretch>
                        </a:blipFill>
                      </a:tcPr>
                    </a:tc>
                  </a:tr>
                  <a:tr h="594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Equilibrium</a:t>
                          </a:r>
                          <a:endPara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l="-104514" t="-383673" r="-15347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ight Arrow 4"/>
          <p:cNvSpPr/>
          <p:nvPr/>
        </p:nvSpPr>
        <p:spPr>
          <a:xfrm>
            <a:off x="2209800" y="1273805"/>
            <a:ext cx="990600" cy="26161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43800" y="2362200"/>
            <a:ext cx="4193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Try Out Yourself…….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0" y="41701"/>
            <a:ext cx="5428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Lucida Calligraphy" panose="03010101010101010101" pitchFamily="66" charset="0"/>
                <a:ea typeface="Cambria Math" panose="02040503050406030204" pitchFamily="18" charset="0"/>
              </a:rPr>
              <a:t>Buffer Solutions</a:t>
            </a:r>
            <a:endParaRPr lang="en-US" sz="4800" dirty="0">
              <a:solidFill>
                <a:srgbClr val="FFFF00"/>
              </a:solidFill>
              <a:latin typeface="Lucida Calligraphy" panose="03010101010101010101" pitchFamily="66" charset="0"/>
              <a:ea typeface="Cambria Math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72698"/>
            <a:ext cx="1432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Buffers are solutions that resist a change in pH on dilution or on addition of </a:t>
            </a:r>
            <a:r>
              <a:rPr lang="en-US" sz="2800" dirty="0" smtClean="0"/>
              <a:t>small amounts of </a:t>
            </a:r>
            <a:r>
              <a:rPr lang="en-US" sz="2800" dirty="0" smtClean="0">
                <a:solidFill>
                  <a:srgbClr val="FFFF00"/>
                </a:solidFill>
              </a:rPr>
              <a:t> Acid</a:t>
            </a:r>
            <a:r>
              <a:rPr lang="en-US" sz="2800" dirty="0" smtClean="0">
                <a:solidFill>
                  <a:srgbClr val="FFFF00"/>
                </a:solidFill>
                <a:hlinkClick r:id="rId2"/>
              </a:rPr>
              <a:t>s</a:t>
            </a:r>
            <a:r>
              <a:rPr lang="en-US" sz="2800" dirty="0" smtClean="0">
                <a:solidFill>
                  <a:srgbClr val="FFFF00"/>
                </a:solidFill>
              </a:rPr>
              <a:t> </a:t>
            </a:r>
            <a:r>
              <a:rPr lang="en-US" sz="2800" dirty="0" smtClean="0"/>
              <a:t>or alkali.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Buffers are made up of </a:t>
            </a:r>
            <a:r>
              <a:rPr lang="en-US" sz="2800" dirty="0" smtClean="0">
                <a:solidFill>
                  <a:srgbClr val="FF0000"/>
                </a:solidFill>
              </a:rPr>
              <a:t>Weak Acid</a:t>
            </a:r>
            <a:r>
              <a:rPr lang="en-US" sz="2800" dirty="0" smtClean="0"/>
              <a:t>/</a:t>
            </a:r>
            <a:r>
              <a:rPr lang="en-US" sz="2800" dirty="0" smtClean="0">
                <a:solidFill>
                  <a:srgbClr val="FFFF00"/>
                </a:solidFill>
              </a:rPr>
              <a:t>Weak Base</a:t>
            </a:r>
            <a:r>
              <a:rPr lang="en-US" sz="2800" dirty="0" smtClean="0"/>
              <a:t> and It’s </a:t>
            </a:r>
            <a:r>
              <a:rPr lang="en-US" sz="2800" dirty="0" smtClean="0">
                <a:solidFill>
                  <a:srgbClr val="FF0000"/>
                </a:solidFill>
              </a:rPr>
              <a:t>Conjugate Base</a:t>
            </a:r>
            <a:r>
              <a:rPr lang="en-US" sz="2800" dirty="0" smtClean="0"/>
              <a:t>/ </a:t>
            </a:r>
            <a:r>
              <a:rPr lang="en-US" sz="2800" dirty="0" smtClean="0">
                <a:solidFill>
                  <a:srgbClr val="FFFF00"/>
                </a:solidFill>
              </a:rPr>
              <a:t>Conjugate Acid </a:t>
            </a:r>
            <a:r>
              <a:rPr lang="en-US" sz="2800" dirty="0" smtClean="0"/>
              <a:t>respectively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18" y="3161295"/>
            <a:ext cx="2547492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Buffer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Action</a:t>
            </a:r>
            <a:r>
              <a:rPr lang="en-US" sz="2400" dirty="0">
                <a:solidFill>
                  <a:srgbClr val="FFFF00"/>
                </a:solidFill>
              </a:rPr>
              <a:t>: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7612" y="3919042"/>
            <a:ext cx="6689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Acidic Buffer: e.g. </a:t>
            </a:r>
            <a:r>
              <a:rPr lang="en-US" sz="2800" i="1" dirty="0" smtClean="0"/>
              <a:t>AcOH/</a:t>
            </a:r>
            <a:r>
              <a:rPr lang="en-US" sz="2800" i="1" dirty="0" err="1" smtClean="0"/>
              <a:t>AcONa</a:t>
            </a:r>
            <a:r>
              <a:rPr lang="en-US" sz="2800" dirty="0" smtClean="0"/>
              <a:t> buffer.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2354" y="4572000"/>
                <a:ext cx="66949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AcOH (aq)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𝐴𝑐𝑂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latin typeface="Cambria Math"/>
                      </a:rPr>
                      <m:t>𝑎𝑞</m:t>
                    </m:r>
                    <m:r>
                      <a:rPr lang="en-US" sz="3200" b="0" i="1" smtClean="0">
                        <a:latin typeface="Cambria Math"/>
                      </a:rPr>
                      <m:t>)+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𝐻</m:t>
                        </m:r>
                        <m:r>
                          <a:rPr lang="en-US" sz="3200" b="0" i="1" baseline="-25000" smtClean="0">
                            <a:latin typeface="Cambria Math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54" y="4572000"/>
                <a:ext cx="6694910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2275" t="-16667" b="-30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315574" y="4493062"/>
                <a:ext cx="633583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AcONa(aq)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𝐴𝑐𝑂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latin typeface="Cambria Math"/>
                      </a:rPr>
                      <m:t>𝑎𝑞</m:t>
                    </m:r>
                    <m:r>
                      <a:rPr lang="en-US" sz="3200" b="0" i="1" smtClean="0">
                        <a:latin typeface="Cambria Math"/>
                      </a:rPr>
                      <m:t>)+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𝑁𝑎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574" y="4493062"/>
                <a:ext cx="6335837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2406" t="-16667" b="-30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-Right Arrow 8"/>
          <p:cNvSpPr/>
          <p:nvPr/>
        </p:nvSpPr>
        <p:spPr>
          <a:xfrm>
            <a:off x="2369596" y="4602495"/>
            <a:ext cx="1194776" cy="584775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9601200" y="4661187"/>
            <a:ext cx="882293" cy="5847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7374" y="5757333"/>
                <a:ext cx="14376399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ü"/>
                </a:pPr>
                <a:r>
                  <a:rPr lang="en-US" sz="2800" dirty="0" smtClean="0"/>
                  <a:t>When you add Acid 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𝐻</m:t>
                        </m:r>
                        <m:r>
                          <a:rPr lang="en-US" sz="2800" b="0" i="1" baseline="-25000" smtClean="0">
                            <a:latin typeface="Cambria Math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𝑡𝑜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𝑡h𝑖𝑠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𝑏𝑢𝑓𝑓𝑒𝑟</m:t>
                    </m:r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𝐴𝑐𝑂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800" dirty="0" smtClean="0"/>
                  <a:t>ions consumes it and gives dissociated AcOH.</a:t>
                </a:r>
              </a:p>
              <a:p>
                <a:pPr marL="457200" indent="-457200">
                  <a:buFont typeface="Wingdings" panose="05000000000000000000" pitchFamily="2" charset="2"/>
                  <a:buChar char="ü"/>
                </a:pPr>
                <a:r>
                  <a:rPr lang="en-US" sz="2800" dirty="0" smtClean="0"/>
                  <a:t>When you add Base i.e.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𝐻𝑂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𝑡𝑜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𝑡h𝑖𝑠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𝑏𝑢𝑓𝑓𝑒𝑟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𝐻</m:t>
                        </m:r>
                        <m:r>
                          <a:rPr lang="en-US" sz="2800" b="0" i="1" baseline="-25000" smtClean="0">
                            <a:latin typeface="Cambria Math"/>
                          </a:rPr>
                          <m:t>3</m:t>
                        </m:r>
                        <m:r>
                          <a:rPr lang="en-US" sz="2800" i="1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dirty="0"/>
                  <a:t>ions consumes it and </a:t>
                </a:r>
                <a:r>
                  <a:rPr lang="en-US" sz="2800" dirty="0" smtClean="0"/>
                  <a:t> gives  water H</a:t>
                </a:r>
                <a:r>
                  <a:rPr lang="en-US" sz="2800" baseline="-25000" dirty="0" smtClean="0"/>
                  <a:t>2</a:t>
                </a:r>
                <a:r>
                  <a:rPr lang="en-US" sz="2800" dirty="0" smtClean="0"/>
                  <a:t>O molecule.</a:t>
                </a:r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74" y="5757333"/>
                <a:ext cx="14376399" cy="1815882"/>
              </a:xfrm>
              <a:prstGeom prst="rect">
                <a:avLst/>
              </a:prstGeom>
              <a:blipFill rotWithShape="0">
                <a:blip r:embed="rId5"/>
                <a:stretch>
                  <a:fillRect l="-763" t="-335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132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"/>
            <a:ext cx="12436475" cy="1006475"/>
          </a:xfrm>
        </p:spPr>
        <p:txBody>
          <a:bodyPr lIns="128565" tIns="66854" rIns="128565" bIns="66854"/>
          <a:lstStyle/>
          <a:p>
            <a:pPr marL="0" indent="2268" defTabSz="653110">
              <a:spcBef>
                <a:spcPct val="0"/>
              </a:spcBef>
              <a:tabLst>
                <a:tab pos="2612441" algn="l"/>
                <a:tab pos="11753717" algn="l"/>
                <a:tab pos="13059937" algn="l"/>
                <a:tab pos="14366157" algn="l"/>
              </a:tabLst>
            </a:pPr>
            <a:r>
              <a:rPr lang="en-US" altLang="en-US" dirty="0" smtClean="0">
                <a:solidFill>
                  <a:srgbClr val="FFFF00"/>
                </a:solidFill>
                <a:latin typeface="Lucida Calligraphy" panose="03010101010101010101" pitchFamily="66" charset="0"/>
              </a:rPr>
              <a:t>Arrhenius Acids and Bases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8600" y="1371600"/>
                <a:ext cx="13792200" cy="60016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79662" lvl="1" indent="-457200"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Wingdings" panose="05000000000000000000" pitchFamily="2" charset="2"/>
                  <a:buChar char="q"/>
                </a:pPr>
                <a:r>
                  <a:rPr lang="en-US" altLang="en-US" sz="3200" dirty="0" smtClean="0"/>
                  <a:t> </a:t>
                </a:r>
                <a:r>
                  <a:rPr lang="en-US" altLang="en-US" sz="3200" dirty="0" smtClean="0">
                    <a:latin typeface="Lucida Calligraphy" panose="03010101010101010101" pitchFamily="66" charset="0"/>
                  </a:rPr>
                  <a:t>Acids </a:t>
                </a:r>
                <a:r>
                  <a:rPr lang="en-US" altLang="en-US" sz="3200" dirty="0">
                    <a:latin typeface="Lucida Calligraphy" panose="03010101010101010101" pitchFamily="66" charset="0"/>
                  </a:rPr>
                  <a:t>are hydrogen-containing compounds that ionize to yield hydrogen ions (H</a:t>
                </a:r>
                <a:r>
                  <a:rPr lang="en-US" altLang="en-US" sz="3200" baseline="30000" dirty="0">
                    <a:latin typeface="Lucida Calligraphy" panose="03010101010101010101" pitchFamily="66" charset="0"/>
                  </a:rPr>
                  <a:t>+</a:t>
                </a:r>
                <a:r>
                  <a:rPr lang="en-US" altLang="en-US" sz="3200" dirty="0">
                    <a:latin typeface="Lucida Calligraphy" panose="03010101010101010101" pitchFamily="66" charset="0"/>
                  </a:rPr>
                  <a:t>) in solution. </a:t>
                </a:r>
                <a:r>
                  <a:rPr lang="en-US" altLang="en-US" sz="3200" dirty="0" smtClean="0">
                    <a:latin typeface="Lucida Calligraphy" panose="03010101010101010101" pitchFamily="66" charset="0"/>
                  </a:rPr>
                  <a:t> </a:t>
                </a:r>
              </a:p>
              <a:p>
                <a:pPr lvl="1">
                  <a:spcBef>
                    <a:spcPct val="5000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3200" dirty="0">
                    <a:latin typeface="Lucida Calligraphy" panose="03010101010101010101" pitchFamily="66" charset="0"/>
                  </a:rPr>
                  <a:t> </a:t>
                </a:r>
                <a:r>
                  <a:rPr lang="en-US" altLang="en-US" sz="3200" dirty="0" smtClean="0">
                    <a:latin typeface="Lucida Calligraphy" panose="03010101010101010101" pitchFamily="66" charset="0"/>
                  </a:rPr>
                  <a:t>     	H</a:t>
                </a:r>
                <a:r>
                  <a:rPr lang="en-US" altLang="en-US" sz="3200" dirty="0" smtClean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A</a:t>
                </a:r>
                <a:r>
                  <a:rPr lang="en-US" altLang="en-US" sz="3200" dirty="0" smtClean="0">
                    <a:latin typeface="Lucida Calligraphy" panose="03010101010101010101" pitchFamily="66" charset="0"/>
                  </a:rPr>
                  <a:t> (aq)          </a:t>
                </a:r>
                <a:r>
                  <a:rPr lang="en-US" altLang="en-US" sz="3200" dirty="0" smtClean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H</a:t>
                </a:r>
                <a:r>
                  <a:rPr lang="en-US" altLang="en-US" sz="3200" baseline="30000" dirty="0" smtClean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+</a:t>
                </a:r>
                <a:r>
                  <a:rPr lang="en-US" altLang="en-US" sz="3200" dirty="0" smtClean="0">
                    <a:latin typeface="Lucida Calligraphy" panose="03010101010101010101" pitchFamily="66" charset="0"/>
                  </a:rPr>
                  <a:t> (aq)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2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altLang="en-US" sz="3200" b="0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en-US" sz="3200" b="0" i="1" smtClean="0">
                        <a:latin typeface="Cambria Math"/>
                      </a:rPr>
                      <m:t>(</m:t>
                    </m:r>
                    <m:r>
                      <a:rPr lang="en-US" altLang="en-US" sz="3200" b="0" i="1" smtClean="0">
                        <a:latin typeface="Cambria Math"/>
                      </a:rPr>
                      <m:t>𝑎𝑞</m:t>
                    </m:r>
                    <m:r>
                      <a:rPr lang="en-US" altLang="en-US" sz="3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en-US" sz="3200" dirty="0" smtClean="0">
                  <a:latin typeface="Lucida Calligraphy" panose="03010101010101010101" pitchFamily="66" charset="0"/>
                </a:endParaRPr>
              </a:p>
              <a:p>
                <a:pPr lvl="1">
                  <a:spcBef>
                    <a:spcPct val="5000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3200" dirty="0">
                    <a:latin typeface="Lucida Calligraphy" panose="03010101010101010101" pitchFamily="66" charset="0"/>
                  </a:rPr>
                  <a:t>	</a:t>
                </a:r>
                <a:r>
                  <a:rPr lang="en-US" altLang="en-US" sz="3200" dirty="0" smtClean="0">
                    <a:latin typeface="Lucida Calligraphy" panose="03010101010101010101" pitchFamily="66" charset="0"/>
                  </a:rPr>
                  <a:t>e.g.</a:t>
                </a:r>
                <a:r>
                  <a:rPr lang="en-US" altLang="en-US" sz="3200" dirty="0">
                    <a:latin typeface="Lucida Calligraphy" panose="03010101010101010101" pitchFamily="66" charset="0"/>
                  </a:rPr>
                  <a:t>	</a:t>
                </a:r>
                <a:r>
                  <a:rPr lang="en-US" altLang="en-US" sz="3200" dirty="0" smtClean="0">
                    <a:latin typeface="Lucida Calligraphy" panose="03010101010101010101" pitchFamily="66" charset="0"/>
                  </a:rPr>
                  <a:t>HCl(aq) 		</a:t>
                </a:r>
                <a:r>
                  <a:rPr lang="en-US" altLang="en-US" sz="3200" dirty="0" smtClean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H</a:t>
                </a:r>
                <a:r>
                  <a:rPr lang="en-US" altLang="en-US" sz="3200" baseline="30000" dirty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+</a:t>
                </a:r>
                <a:r>
                  <a:rPr lang="en-US" altLang="en-US" sz="3200" dirty="0">
                    <a:latin typeface="Lucida Calligraphy" panose="03010101010101010101" pitchFamily="66" charset="0"/>
                  </a:rPr>
                  <a:t> (aq)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200" b="0" i="1" smtClean="0">
                            <a:latin typeface="Cambria Math"/>
                          </a:rPr>
                          <m:t>𝐶𝑙</m:t>
                        </m:r>
                      </m:e>
                      <m:sup>
                        <m:r>
                          <a:rPr lang="en-US" altLang="en-US" sz="3200" i="1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en-US" sz="3200" i="1">
                        <a:latin typeface="Cambria Math"/>
                      </a:rPr>
                      <m:t>(</m:t>
                    </m:r>
                    <m:r>
                      <a:rPr lang="en-US" altLang="en-US" sz="3200" i="1">
                        <a:latin typeface="Cambria Math"/>
                      </a:rPr>
                      <m:t>𝑎𝑞</m:t>
                    </m:r>
                    <m:r>
                      <a:rPr lang="en-US" altLang="en-US" sz="3200" i="1">
                        <a:latin typeface="Cambria Math"/>
                      </a:rPr>
                      <m:t>)</m:t>
                    </m:r>
                  </m:oMath>
                </a14:m>
                <a:endParaRPr lang="en-US" altLang="en-US" sz="3200" dirty="0">
                  <a:latin typeface="Lucida Calligraphy" panose="03010101010101010101" pitchFamily="66" charset="0"/>
                </a:endParaRPr>
              </a:p>
              <a:p>
                <a:pPr lvl="1">
                  <a:spcBef>
                    <a:spcPct val="50000"/>
                  </a:spcBef>
                  <a:buClr>
                    <a:srgbClr val="000000"/>
                  </a:buClr>
                  <a:buSzPct val="100000"/>
                </a:pPr>
                <a:endParaRPr lang="en-US" altLang="en-US" sz="3200" dirty="0" smtClean="0">
                  <a:latin typeface="Lucida Calligraphy" panose="03010101010101010101" pitchFamily="66" charset="0"/>
                </a:endParaRPr>
              </a:p>
              <a:p>
                <a:pPr marL="979662" lvl="1" indent="-457200">
                  <a:spcBef>
                    <a:spcPct val="50000"/>
                  </a:spcBef>
                  <a:buClr>
                    <a:srgbClr val="000000"/>
                  </a:buClr>
                  <a:buSzPct val="100000"/>
                  <a:buFont typeface="Wingdings" panose="05000000000000000000" pitchFamily="2" charset="2"/>
                  <a:buChar char="q"/>
                </a:pPr>
                <a:r>
                  <a:rPr lang="en-US" altLang="en-US" sz="3200" dirty="0" smtClean="0">
                    <a:latin typeface="Lucida Calligraphy" panose="03010101010101010101" pitchFamily="66" charset="0"/>
                  </a:rPr>
                  <a:t>Bases </a:t>
                </a:r>
                <a:r>
                  <a:rPr lang="en-US" altLang="en-US" sz="3200" dirty="0">
                    <a:latin typeface="Lucida Calligraphy" panose="03010101010101010101" pitchFamily="66" charset="0"/>
                  </a:rPr>
                  <a:t>are compounds that ionize to yield hydroxide ions (OH</a:t>
                </a:r>
                <a:r>
                  <a:rPr lang="en-US" altLang="en-US" sz="3200" baseline="30000" dirty="0">
                    <a:latin typeface="Lucida Calligraphy" panose="03010101010101010101" pitchFamily="66" charset="0"/>
                  </a:rPr>
                  <a:t>–</a:t>
                </a:r>
                <a:r>
                  <a:rPr lang="en-US" altLang="en-US" sz="3200" dirty="0">
                    <a:latin typeface="Lucida Calligraphy" panose="03010101010101010101" pitchFamily="66" charset="0"/>
                  </a:rPr>
                  <a:t>) in aqueous solution</a:t>
                </a:r>
                <a:r>
                  <a:rPr lang="en-US" altLang="en-US" sz="3200" dirty="0" smtClean="0">
                    <a:latin typeface="Lucida Calligraphy" panose="03010101010101010101" pitchFamily="66" charset="0"/>
                  </a:rPr>
                  <a:t>.</a:t>
                </a:r>
              </a:p>
              <a:p>
                <a:pPr lvl="1">
                  <a:spcBef>
                    <a:spcPct val="5000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3200" dirty="0" smtClean="0">
                    <a:latin typeface="Lucida Calligraphy" panose="03010101010101010101" pitchFamily="66" charset="0"/>
                  </a:rPr>
                  <a:t>      	B</a:t>
                </a:r>
                <a:r>
                  <a:rPr lang="en-US" altLang="en-US" sz="3200" dirty="0" smtClean="0">
                    <a:solidFill>
                      <a:srgbClr val="FFFF00"/>
                    </a:solidFill>
                    <a:latin typeface="Lucida Calligraphy" panose="03010101010101010101" pitchFamily="66" charset="0"/>
                  </a:rPr>
                  <a:t>OH</a:t>
                </a:r>
                <a:r>
                  <a:rPr lang="en-US" altLang="en-US" sz="3200" dirty="0" smtClean="0">
                    <a:latin typeface="Lucida Calligraphy" panose="03010101010101010101" pitchFamily="66" charset="0"/>
                  </a:rPr>
                  <a:t> </a:t>
                </a:r>
                <a:r>
                  <a:rPr lang="en-US" altLang="en-US" sz="3200" dirty="0">
                    <a:latin typeface="Lucida Calligraphy" panose="03010101010101010101" pitchFamily="66" charset="0"/>
                  </a:rPr>
                  <a:t>(aq) </a:t>
                </a:r>
                <a:r>
                  <a:rPr lang="en-US" altLang="en-US" sz="3200" dirty="0" smtClean="0">
                    <a:latin typeface="Lucida Calligraphy" panose="03010101010101010101" pitchFamily="66" charset="0"/>
                  </a:rPr>
                  <a:t>         B</a:t>
                </a:r>
                <a:r>
                  <a:rPr lang="en-US" altLang="en-US" sz="4000" baseline="30000" dirty="0" smtClean="0">
                    <a:latin typeface="Lucida Calligraphy" panose="03010101010101010101" pitchFamily="66" charset="0"/>
                  </a:rPr>
                  <a:t>+</a:t>
                </a:r>
                <a:r>
                  <a:rPr lang="en-US" altLang="en-US" sz="3200" dirty="0" smtClean="0">
                    <a:latin typeface="Lucida Calligraphy" panose="03010101010101010101" pitchFamily="66" charset="0"/>
                  </a:rPr>
                  <a:t> (aq)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2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2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𝐻𝑂</m:t>
                        </m:r>
                      </m:e>
                      <m:sup>
                        <m:r>
                          <a:rPr lang="en-US" altLang="en-US" sz="32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en-US" sz="3200" b="0" i="1" smtClean="0">
                        <a:solidFill>
                          <a:srgbClr val="FFFF00"/>
                        </a:solidFill>
                        <a:latin typeface="Cambria Math"/>
                      </a:rPr>
                      <m:t>(</m:t>
                    </m:r>
                    <m:r>
                      <a:rPr lang="en-US" altLang="en-US" sz="3200" b="0" i="1" smtClean="0">
                        <a:solidFill>
                          <a:srgbClr val="FFFF00"/>
                        </a:solidFill>
                        <a:latin typeface="Cambria Math"/>
                      </a:rPr>
                      <m:t>𝑎𝑞</m:t>
                    </m:r>
                    <m:r>
                      <a:rPr lang="en-US" altLang="en-US" sz="3200" b="0" i="1" smtClean="0">
                        <a:solidFill>
                          <a:srgbClr val="FFFF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en-US" sz="3200" dirty="0">
                  <a:solidFill>
                    <a:srgbClr val="FFFF00"/>
                  </a:solidFill>
                  <a:latin typeface="Lucida Calligraphy" panose="03010101010101010101" pitchFamily="66" charset="0"/>
                </a:endParaRPr>
              </a:p>
              <a:p>
                <a:pPr lvl="1">
                  <a:spcBef>
                    <a:spcPct val="5000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3200" dirty="0" smtClean="0">
                    <a:latin typeface="Lucida Calligraphy" panose="03010101010101010101" pitchFamily="66" charset="0"/>
                  </a:rPr>
                  <a:t>	e.g.</a:t>
                </a:r>
                <a:r>
                  <a:rPr lang="en-US" altLang="en-US" sz="3200" dirty="0">
                    <a:latin typeface="Lucida Calligraphy" panose="03010101010101010101" pitchFamily="66" charset="0"/>
                  </a:rPr>
                  <a:t>	</a:t>
                </a:r>
                <a:r>
                  <a:rPr lang="en-US" altLang="en-US" sz="3200" dirty="0" smtClean="0">
                    <a:latin typeface="Lucida Calligraphy" panose="03010101010101010101" pitchFamily="66" charset="0"/>
                  </a:rPr>
                  <a:t>K</a:t>
                </a:r>
                <a:r>
                  <a:rPr lang="en-US" altLang="en-US" sz="3200" dirty="0" smtClean="0">
                    <a:solidFill>
                      <a:srgbClr val="FFFF00"/>
                    </a:solidFill>
                    <a:latin typeface="Lucida Calligraphy" panose="03010101010101010101" pitchFamily="66" charset="0"/>
                  </a:rPr>
                  <a:t>OH</a:t>
                </a:r>
                <a:r>
                  <a:rPr lang="en-US" altLang="en-US" sz="3200" dirty="0" smtClean="0">
                    <a:latin typeface="Lucida Calligraphy" panose="03010101010101010101" pitchFamily="66" charset="0"/>
                  </a:rPr>
                  <a:t> </a:t>
                </a:r>
                <a:r>
                  <a:rPr lang="en-US" altLang="en-US" sz="3200" dirty="0">
                    <a:latin typeface="Lucida Calligraphy" panose="03010101010101010101" pitchFamily="66" charset="0"/>
                  </a:rPr>
                  <a:t>(aq)          </a:t>
                </a:r>
                <a:r>
                  <a:rPr lang="en-US" altLang="en-US" sz="3200" dirty="0" smtClean="0">
                    <a:latin typeface="Lucida Calligraphy" panose="03010101010101010101" pitchFamily="66" charset="0"/>
                  </a:rPr>
                  <a:t> K</a:t>
                </a:r>
                <a:r>
                  <a:rPr lang="en-US" altLang="en-US" sz="4000" baseline="30000" dirty="0" smtClean="0">
                    <a:latin typeface="Lucida Calligraphy" panose="03010101010101010101" pitchFamily="66" charset="0"/>
                  </a:rPr>
                  <a:t>+</a:t>
                </a:r>
                <a:r>
                  <a:rPr lang="en-US" altLang="en-US" sz="3200" dirty="0" smtClean="0">
                    <a:latin typeface="Lucida Calligraphy" panose="03010101010101010101" pitchFamily="66" charset="0"/>
                  </a:rPr>
                  <a:t> </a:t>
                </a:r>
                <a:r>
                  <a:rPr lang="en-US" altLang="en-US" sz="3200" dirty="0">
                    <a:latin typeface="Lucida Calligraphy" panose="03010101010101010101" pitchFamily="66" charset="0"/>
                  </a:rPr>
                  <a:t>(aq)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2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2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𝐻𝑂</m:t>
                        </m:r>
                      </m:e>
                      <m:sup>
                        <m:r>
                          <a:rPr lang="en-US" altLang="en-US" sz="32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en-US" sz="3200" i="1">
                        <a:solidFill>
                          <a:srgbClr val="FFFF00"/>
                        </a:solidFill>
                        <a:latin typeface="Cambria Math"/>
                      </a:rPr>
                      <m:t>(</m:t>
                    </m:r>
                    <m:r>
                      <a:rPr lang="en-US" altLang="en-US" sz="3200" i="1">
                        <a:solidFill>
                          <a:srgbClr val="FFFF00"/>
                        </a:solidFill>
                        <a:latin typeface="Cambria Math"/>
                      </a:rPr>
                      <m:t>𝑎𝑞</m:t>
                    </m:r>
                    <m:r>
                      <a:rPr lang="en-US" altLang="en-US" sz="3200" i="1">
                        <a:solidFill>
                          <a:srgbClr val="FFFF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en-US" sz="5400" dirty="0">
                  <a:solidFill>
                    <a:srgbClr val="FFFF00"/>
                  </a:solidFill>
                  <a:latin typeface="Lucida Calligraphy" panose="03010101010101010101" pitchFamily="66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371600"/>
                <a:ext cx="13792200" cy="6001643"/>
              </a:xfrm>
              <a:prstGeom prst="rect">
                <a:avLst/>
              </a:prstGeom>
              <a:blipFill rotWithShape="1">
                <a:blip r:embed="rId3"/>
                <a:stretch>
                  <a:fillRect t="-1218" r="-575" b="-2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/>
          <p:cNvSpPr/>
          <p:nvPr/>
        </p:nvSpPr>
        <p:spPr>
          <a:xfrm>
            <a:off x="4343400" y="2556933"/>
            <a:ext cx="939799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343400" y="3352800"/>
            <a:ext cx="939799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669366" y="6134100"/>
            <a:ext cx="939799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821766" y="6743700"/>
            <a:ext cx="939799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684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50800"/>
            <a:ext cx="14859000" cy="843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61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152400" y="739498"/>
            <a:ext cx="13289280" cy="333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744538" indent="-285750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" charset="0"/>
              <a:buNone/>
            </a:pPr>
            <a:r>
              <a:rPr lang="en-US" alt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Not all compounds that contain hydrogen are acids</a:t>
            </a:r>
            <a:r>
              <a:rPr lang="en-US" altLang="en-US" sz="48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.</a:t>
            </a:r>
            <a:r>
              <a:rPr lang="en-US" altLang="en-US" sz="48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lvl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Only a hydrogen that is bonded to a very electronegative element can be released as an ion. Such bonds are highly polar.</a:t>
            </a:r>
          </a:p>
          <a:p>
            <a:pPr lvl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  <a:latin typeface="+mn-lt"/>
              </a:rPr>
              <a:t>When a compound that contains such bonds dissolves in water, it releases hydrogen ions.</a:t>
            </a:r>
            <a:endParaRPr lang="en-US" altLang="en-US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268" name="Text Box 26"/>
          <p:cNvSpPr txBox="1">
            <a:spLocks noChangeArrowheads="1"/>
          </p:cNvSpPr>
          <p:nvPr/>
        </p:nvSpPr>
        <p:spPr bwMode="auto">
          <a:xfrm>
            <a:off x="7883" y="53603"/>
            <a:ext cx="7802880" cy="68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</a:pPr>
            <a:r>
              <a:rPr lang="en-US" altLang="en-US" sz="4000" b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Arrhenius  </a:t>
            </a:r>
            <a:r>
              <a:rPr lang="en-US" altLang="en-US" sz="4000" b="1" dirty="0">
                <a:solidFill>
                  <a:srgbClr val="FF0000"/>
                </a:solidFill>
                <a:latin typeface="Lucida Handwriting" panose="03010101010101010101" pitchFamily="66" charset="0"/>
              </a:rPr>
              <a:t>Acids</a:t>
            </a:r>
          </a:p>
        </p:txBody>
      </p:sp>
      <p:sp>
        <p:nvSpPr>
          <p:cNvPr id="2" name="Rectangle 1"/>
          <p:cNvSpPr/>
          <p:nvPr/>
        </p:nvSpPr>
        <p:spPr>
          <a:xfrm>
            <a:off x="817880" y="4838700"/>
            <a:ext cx="94488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647_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3" b="11583"/>
          <a:stretch>
            <a:fillRect/>
          </a:stretch>
        </p:blipFill>
        <p:spPr bwMode="auto">
          <a:xfrm>
            <a:off x="694267" y="5024860"/>
            <a:ext cx="9448800" cy="153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5709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152400" y="70973"/>
            <a:ext cx="14249400" cy="207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marL="1588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744538" indent="-285750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" charset="0"/>
              <a:buNone/>
            </a:pPr>
            <a:r>
              <a:rPr lang="en-US" altLang="en-US" dirty="0">
                <a:latin typeface="+mn-lt"/>
              </a:rPr>
              <a:t>In an aqueous solution, hydrogen ions are not present. Instead, the hydrogen ions are  joined to water molecules as hydronium </a:t>
            </a:r>
            <a:r>
              <a:rPr lang="en-US" altLang="en-US" dirty="0" smtClean="0">
                <a:latin typeface="+mn-lt"/>
              </a:rPr>
              <a:t>ions.</a:t>
            </a:r>
          </a:p>
          <a:p>
            <a:pPr marL="458788" indent="-457200"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+mn-lt"/>
              </a:rPr>
              <a:t>A </a:t>
            </a:r>
            <a:r>
              <a:rPr lang="en-US" altLang="en-US" b="1" u="sng" dirty="0">
                <a:latin typeface="+mn-lt"/>
              </a:rPr>
              <a:t>hydronium ion (H</a:t>
            </a:r>
            <a:r>
              <a:rPr lang="en-US" altLang="en-US" b="1" u="sng" baseline="-25000" dirty="0">
                <a:latin typeface="+mn-lt"/>
              </a:rPr>
              <a:t>3</a:t>
            </a:r>
            <a:r>
              <a:rPr lang="en-US" altLang="en-US" b="1" u="sng" dirty="0">
                <a:latin typeface="+mn-lt"/>
              </a:rPr>
              <a:t>O</a:t>
            </a:r>
            <a:r>
              <a:rPr lang="en-US" altLang="en-US" b="1" u="sng" baseline="30000" dirty="0">
                <a:latin typeface="+mn-lt"/>
              </a:rPr>
              <a:t>+</a:t>
            </a:r>
            <a:r>
              <a:rPr lang="en-US" altLang="en-US" b="1" u="sng" dirty="0">
                <a:latin typeface="+mn-lt"/>
              </a:rPr>
              <a:t>)</a:t>
            </a:r>
            <a:r>
              <a:rPr lang="en-US" altLang="en-US" dirty="0"/>
              <a:t> is the ion that forms when a water molecule gains a hydrogen ion.</a:t>
            </a:r>
          </a:p>
        </p:txBody>
      </p:sp>
      <p:pic>
        <p:nvPicPr>
          <p:cNvPr id="12294" name="Picture 6" descr="0132525763_A589a_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12479021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4114800"/>
            <a:ext cx="14478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" charset="0"/>
              <a:buNone/>
            </a:pPr>
            <a:r>
              <a:rPr lang="en-US" altLang="en-US" sz="3600" dirty="0">
                <a:solidFill>
                  <a:srgbClr val="FF0000"/>
                </a:solidFill>
              </a:rPr>
              <a:t>Methane (CH</a:t>
            </a:r>
            <a:r>
              <a:rPr lang="en-US" altLang="en-US" sz="3600" baseline="-25000" dirty="0">
                <a:solidFill>
                  <a:srgbClr val="FF0000"/>
                </a:solidFill>
              </a:rPr>
              <a:t>4</a:t>
            </a:r>
            <a:r>
              <a:rPr lang="en-US" altLang="en-US" sz="3600" dirty="0">
                <a:solidFill>
                  <a:srgbClr val="FF0000"/>
                </a:solidFill>
              </a:rPr>
              <a:t>) </a:t>
            </a:r>
            <a:r>
              <a:rPr lang="en-US" altLang="en-US" sz="3600" dirty="0"/>
              <a:t>is an example of a hydrogen-containing compound that </a:t>
            </a:r>
            <a:r>
              <a:rPr lang="en-US" altLang="en-US" sz="3600" dirty="0">
                <a:solidFill>
                  <a:srgbClr val="FF0000"/>
                </a:solidFill>
              </a:rPr>
              <a:t>is not an acid.</a:t>
            </a:r>
          </a:p>
          <a:p>
            <a:pPr lvl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" charset="0"/>
              <a:buChar char="•"/>
            </a:pPr>
            <a:r>
              <a:rPr lang="en-US" altLang="en-US" sz="3200" dirty="0"/>
              <a:t>The four hydrogen atoms in methane are attached to the central carbon atom by </a:t>
            </a:r>
            <a:r>
              <a:rPr lang="en-US" altLang="en-US" sz="3200" dirty="0" smtClean="0"/>
              <a:t>weakly polar ( almost non polar) </a:t>
            </a:r>
            <a:r>
              <a:rPr lang="en-US" altLang="en-US" sz="3200" dirty="0"/>
              <a:t>C—H bonds.</a:t>
            </a:r>
          </a:p>
          <a:p>
            <a:pPr lvl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" charset="0"/>
              <a:buChar char="•"/>
            </a:pPr>
            <a:r>
              <a:rPr lang="en-US" altLang="en-US" sz="3200" dirty="0"/>
              <a:t>Methane has no ionizable hydrogens and is not an acid.</a:t>
            </a:r>
          </a:p>
        </p:txBody>
      </p:sp>
    </p:spTree>
    <p:extLst>
      <p:ext uri="{BB962C8B-B14F-4D97-AF65-F5344CB8AC3E}">
        <p14:creationId xmlns:p14="http://schemas.microsoft.com/office/powerpoint/2010/main" val="294916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6"/>
          <p:cNvSpPr txBox="1">
            <a:spLocks noChangeArrowheads="1"/>
          </p:cNvSpPr>
          <p:nvPr/>
        </p:nvSpPr>
        <p:spPr bwMode="auto">
          <a:xfrm>
            <a:off x="304800" y="304800"/>
            <a:ext cx="7802880" cy="76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" charset="0"/>
              <a:buNone/>
            </a:pPr>
            <a:r>
              <a:rPr lang="en-US" altLang="en-US" sz="4600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Arrhenius Bases</a:t>
            </a:r>
          </a:p>
        </p:txBody>
      </p:sp>
      <p:graphicFrame>
        <p:nvGraphicFramePr>
          <p:cNvPr id="52299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874319"/>
              </p:ext>
            </p:extLst>
          </p:nvPr>
        </p:nvGraphicFramePr>
        <p:xfrm>
          <a:off x="310055" y="1073795"/>
          <a:ext cx="13716000" cy="6705599"/>
        </p:xfrm>
        <a:graphic>
          <a:graphicData uri="http://schemas.openxmlformats.org/drawingml/2006/table">
            <a:tbl>
              <a:tblPr/>
              <a:tblGrid>
                <a:gridCol w="5759388"/>
                <a:gridCol w="2882470"/>
                <a:gridCol w="5074142"/>
              </a:tblGrid>
              <a:tr h="103559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Some Common Bases</a:t>
                      </a:r>
                    </a:p>
                  </a:txBody>
                  <a:tcPr marL="146304" marR="146304" marT="54864" marB="54864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8B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355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ux Libertine Display G" panose="02000503000000000000" pitchFamily="2" charset="0"/>
                          <a:ea typeface="Linux Libertine Display G" panose="02000503000000000000" pitchFamily="2" charset="0"/>
                          <a:cs typeface="Linux Libertine Display G" panose="02000503000000000000" pitchFamily="2" charset="0"/>
                        </a:rPr>
                        <a:t>Name</a:t>
                      </a:r>
                    </a:p>
                  </a:txBody>
                  <a:tcPr marL="146304" marR="146304" marT="54864" marB="54864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ux Libertine Display G" panose="02000503000000000000" pitchFamily="2" charset="0"/>
                          <a:ea typeface="Linux Libertine Display G" panose="02000503000000000000" pitchFamily="2" charset="0"/>
                          <a:cs typeface="Linux Libertine Display G" panose="02000503000000000000" pitchFamily="2" charset="0"/>
                        </a:rPr>
                        <a:t>Formula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ux Libertine Display G" panose="02000503000000000000" pitchFamily="2" charset="0"/>
                          <a:ea typeface="Linux Libertine Display G" panose="02000503000000000000" pitchFamily="2" charset="0"/>
                          <a:cs typeface="Linux Libertine Display G" panose="02000503000000000000" pitchFamily="2" charset="0"/>
                        </a:rPr>
                        <a:t>Solubility in Water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9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ux Libertine Display G" panose="02000503000000000000" pitchFamily="2" charset="0"/>
                          <a:ea typeface="Linux Libertine Display G" panose="02000503000000000000" pitchFamily="2" charset="0"/>
                          <a:cs typeface="Linux Libertine Display G" panose="02000503000000000000" pitchFamily="2" charset="0"/>
                        </a:rPr>
                        <a:t>Sodium hydroxide</a:t>
                      </a:r>
                    </a:p>
                  </a:txBody>
                  <a:tcPr marL="146304" marR="146304" marT="54864" marB="54864" anchor="ctr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ux Libertine Display G" panose="02000503000000000000" pitchFamily="2" charset="0"/>
                          <a:ea typeface="Linux Libertine Display G" panose="02000503000000000000" pitchFamily="2" charset="0"/>
                          <a:cs typeface="Linux Libertine Display G" panose="02000503000000000000" pitchFamily="2" charset="0"/>
                        </a:rPr>
                        <a:t>NaOH</a:t>
                      </a:r>
                    </a:p>
                  </a:txBody>
                  <a:tcPr marL="146304" marR="146304" marT="54864" marB="54864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ux Libertine Display G" panose="02000503000000000000" pitchFamily="2" charset="0"/>
                          <a:ea typeface="Linux Libertine Display G" panose="02000503000000000000" pitchFamily="2" charset="0"/>
                          <a:cs typeface="Linux Libertine Display G" panose="02000503000000000000" pitchFamily="2" charset="0"/>
                        </a:rPr>
                        <a:t>High</a:t>
                      </a:r>
                    </a:p>
                  </a:txBody>
                  <a:tcPr marL="146304" marR="146304" marT="54864" marB="54864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1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ux Libertine Display G" panose="02000503000000000000" pitchFamily="2" charset="0"/>
                          <a:ea typeface="Linux Libertine Display G" panose="02000503000000000000" pitchFamily="2" charset="0"/>
                          <a:cs typeface="Linux Libertine Display G" panose="02000503000000000000" pitchFamily="2" charset="0"/>
                        </a:rPr>
                        <a:t>Potassium hydroxide</a:t>
                      </a:r>
                    </a:p>
                  </a:txBody>
                  <a:tcPr marL="146304" marR="146304" marT="54864" marB="54864" anchor="ctr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ux Libertine Display G" panose="02000503000000000000" pitchFamily="2" charset="0"/>
                          <a:ea typeface="Linux Libertine Display G" panose="02000503000000000000" pitchFamily="2" charset="0"/>
                          <a:cs typeface="Linux Libertine Display G" panose="02000503000000000000" pitchFamily="2" charset="0"/>
                        </a:rPr>
                        <a:t>KOH</a:t>
                      </a:r>
                    </a:p>
                  </a:txBody>
                  <a:tcPr marL="146304" marR="146304" marT="54864" marB="54864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ux Libertine Display G" panose="02000503000000000000" pitchFamily="2" charset="0"/>
                          <a:ea typeface="Linux Libertine Display G" panose="02000503000000000000" pitchFamily="2" charset="0"/>
                          <a:cs typeface="Linux Libertine Display G" panose="02000503000000000000" pitchFamily="2" charset="0"/>
                        </a:rPr>
                        <a:t>High</a:t>
                      </a:r>
                    </a:p>
                  </a:txBody>
                  <a:tcPr marL="146304" marR="146304" marT="54864" marB="54864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1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ux Libertine Display G" panose="02000503000000000000" pitchFamily="2" charset="0"/>
                          <a:ea typeface="Linux Libertine Display G" panose="02000503000000000000" pitchFamily="2" charset="0"/>
                          <a:cs typeface="Linux Libertine Display G" panose="02000503000000000000" pitchFamily="2" charset="0"/>
                        </a:rPr>
                        <a:t>Calcium hydroxide</a:t>
                      </a:r>
                    </a:p>
                  </a:txBody>
                  <a:tcPr marL="146304" marR="146304" marT="54864" marB="54864" anchor="ctr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ux Libertine Display G" panose="02000503000000000000" pitchFamily="2" charset="0"/>
                          <a:ea typeface="Linux Libertine Display G" panose="02000503000000000000" pitchFamily="2" charset="0"/>
                          <a:cs typeface="Linux Libertine Display G" panose="02000503000000000000" pitchFamily="2" charset="0"/>
                        </a:rPr>
                        <a:t>Ca(OH)</a:t>
                      </a:r>
                      <a:r>
                        <a:rPr kumimoji="0" lang="en-US" sz="4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ux Libertine Display G" panose="02000503000000000000" pitchFamily="2" charset="0"/>
                          <a:ea typeface="Linux Libertine Display G" panose="02000503000000000000" pitchFamily="2" charset="0"/>
                          <a:cs typeface="Linux Libertine Display G" panose="02000503000000000000" pitchFamily="2" charset="0"/>
                        </a:rPr>
                        <a:t>2</a:t>
                      </a: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ux Libertine Display G" panose="02000503000000000000" pitchFamily="2" charset="0"/>
                        <a:ea typeface="Linux Libertine Display G" panose="02000503000000000000" pitchFamily="2" charset="0"/>
                        <a:cs typeface="Linux Libertine Display G" panose="02000503000000000000" pitchFamily="2" charset="0"/>
                      </a:endParaRPr>
                    </a:p>
                  </a:txBody>
                  <a:tcPr marL="146304" marR="146304" marT="54864" marB="54864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ux Libertine Display G" panose="02000503000000000000" pitchFamily="2" charset="0"/>
                          <a:ea typeface="Linux Libertine Display G" panose="02000503000000000000" pitchFamily="2" charset="0"/>
                          <a:cs typeface="Linux Libertine Display G" panose="02000503000000000000" pitchFamily="2" charset="0"/>
                        </a:rPr>
                        <a:t>Very low</a:t>
                      </a:r>
                    </a:p>
                  </a:txBody>
                  <a:tcPr marL="146304" marR="146304" marT="54864" marB="54864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1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ux Libertine Display G" panose="02000503000000000000" pitchFamily="2" charset="0"/>
                          <a:ea typeface="Linux Libertine Display G" panose="02000503000000000000" pitchFamily="2" charset="0"/>
                          <a:cs typeface="Linux Libertine Display G" panose="02000503000000000000" pitchFamily="2" charset="0"/>
                        </a:rPr>
                        <a:t>Magnesium hydroxide</a:t>
                      </a:r>
                    </a:p>
                  </a:txBody>
                  <a:tcPr marL="146304" marR="146304" marT="54864" marB="54864" anchor="ctr" horzOverflow="overflow">
                    <a:lnL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ux Libertine Display G" panose="02000503000000000000" pitchFamily="2" charset="0"/>
                          <a:ea typeface="Linux Libertine Display G" panose="02000503000000000000" pitchFamily="2" charset="0"/>
                          <a:cs typeface="Linux Libertine Display G" panose="02000503000000000000" pitchFamily="2" charset="0"/>
                        </a:rPr>
                        <a:t>Mg(OH)</a:t>
                      </a:r>
                      <a:r>
                        <a:rPr kumimoji="0" lang="en-US" sz="4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ux Libertine Display G" panose="02000503000000000000" pitchFamily="2" charset="0"/>
                          <a:ea typeface="Linux Libertine Display G" panose="02000503000000000000" pitchFamily="2" charset="0"/>
                          <a:cs typeface="Linux Libertine Display G" panose="02000503000000000000" pitchFamily="2" charset="0"/>
                        </a:rPr>
                        <a:t>2</a:t>
                      </a: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ux Libertine Display G" panose="02000503000000000000" pitchFamily="2" charset="0"/>
                        <a:ea typeface="Linux Libertine Display G" panose="02000503000000000000" pitchFamily="2" charset="0"/>
                        <a:cs typeface="Linux Libertine Display G" panose="02000503000000000000" pitchFamily="2" charset="0"/>
                      </a:endParaRPr>
                    </a:p>
                  </a:txBody>
                  <a:tcPr marL="146304" marR="146304" marT="54864" marB="54864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ux Libertine Display G" panose="02000503000000000000" pitchFamily="2" charset="0"/>
                          <a:ea typeface="Linux Libertine Display G" panose="02000503000000000000" pitchFamily="2" charset="0"/>
                          <a:cs typeface="Linux Libertine Display G" panose="02000503000000000000" pitchFamily="2" charset="0"/>
                        </a:rPr>
                        <a:t>Very low</a:t>
                      </a:r>
                    </a:p>
                  </a:txBody>
                  <a:tcPr marL="146304" marR="146304" marT="54864" marB="54864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58B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8533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0" y="-7938"/>
            <a:ext cx="8682038" cy="914401"/>
          </a:xfrm>
        </p:spPr>
        <p:txBody>
          <a:bodyPr lIns="128565" tIns="66854" rIns="128565" bIns="66854"/>
          <a:lstStyle/>
          <a:p>
            <a:pPr defTabSz="653110">
              <a:spcBef>
                <a:spcPct val="0"/>
              </a:spcBef>
              <a:buFont typeface="Wingdings" panose="05000000000000000000" pitchFamily="2" charset="2"/>
              <a:buChar char="v"/>
              <a:tabLst>
                <a:tab pos="2612441" algn="l"/>
                <a:tab pos="11753717" algn="l"/>
                <a:tab pos="13059937" algn="l"/>
                <a:tab pos="14366157" algn="l"/>
              </a:tabLst>
            </a:pPr>
            <a:r>
              <a:rPr lang="en-US" altLang="en-US" dirty="0" smtClean="0">
                <a:solidFill>
                  <a:srgbClr val="FF0000"/>
                </a:solidFill>
              </a:rPr>
              <a:t> Brønsted-Lowry Acids and Bases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30200" y="1066800"/>
            <a:ext cx="13792200" cy="425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 marL="1588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  <a:lvl2pPr marL="744538" indent="-285750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57200"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" charset="0"/>
              <a:buNone/>
            </a:pPr>
            <a:r>
              <a:rPr lang="en-US" altLang="en-US" sz="3600" dirty="0"/>
              <a:t>According to the Brønsted-Lowry theory, </a:t>
            </a:r>
            <a:endParaRPr lang="en-US" altLang="en-US" sz="3600" dirty="0" smtClean="0"/>
          </a:p>
          <a:p>
            <a:pPr marL="573088" indent="-571500" algn="just"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an </a:t>
            </a:r>
            <a:r>
              <a:rPr lang="en-US" altLang="en-US" sz="3600" dirty="0">
                <a:solidFill>
                  <a:srgbClr val="002060"/>
                </a:solidFill>
              </a:rPr>
              <a:t>acid</a:t>
            </a:r>
            <a:r>
              <a:rPr lang="en-US" altLang="en-US" sz="3600" dirty="0"/>
              <a:t> is a </a:t>
            </a:r>
            <a:r>
              <a:rPr lang="en-US" altLang="en-US" sz="3600" dirty="0">
                <a:solidFill>
                  <a:srgbClr val="002060"/>
                </a:solidFill>
              </a:rPr>
              <a:t>hydrogen-ion donor</a:t>
            </a:r>
            <a:r>
              <a:rPr lang="en-US" altLang="en-US" sz="3600" dirty="0"/>
              <a:t> and </a:t>
            </a:r>
            <a:endParaRPr lang="en-US" altLang="en-US" sz="3600" dirty="0" smtClean="0"/>
          </a:p>
          <a:p>
            <a:pPr marL="573088" indent="-571500" algn="just"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a </a:t>
            </a:r>
            <a:r>
              <a:rPr lang="en-US" altLang="en-US" sz="3600" dirty="0">
                <a:solidFill>
                  <a:srgbClr val="FF0000"/>
                </a:solidFill>
              </a:rPr>
              <a:t>base</a:t>
            </a:r>
            <a:r>
              <a:rPr lang="en-US" altLang="en-US" sz="3600" dirty="0"/>
              <a:t> is a </a:t>
            </a:r>
            <a:r>
              <a:rPr lang="en-US" altLang="en-US" sz="3600" dirty="0">
                <a:solidFill>
                  <a:srgbClr val="FF0000"/>
                </a:solidFill>
              </a:rPr>
              <a:t>hydrogen-ion acceptor</a:t>
            </a:r>
            <a:r>
              <a:rPr lang="en-US" altLang="en-US" sz="4400" dirty="0"/>
              <a:t>.</a:t>
            </a:r>
          </a:p>
          <a:p>
            <a:pPr lvl="1" algn="just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" charset="0"/>
              <a:buChar char="•"/>
            </a:pPr>
            <a:r>
              <a:rPr lang="en-US" altLang="en-US" dirty="0"/>
              <a:t>This theory includes all the acids and bases that Arrhenius defined. </a:t>
            </a:r>
          </a:p>
          <a:p>
            <a:pPr lvl="1" algn="just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" charset="0"/>
              <a:buChar char="•"/>
            </a:pPr>
            <a:r>
              <a:rPr lang="en-US" altLang="en-US" dirty="0"/>
              <a:t>It also includes some compounds that Arrhenius </a:t>
            </a:r>
            <a:r>
              <a:rPr lang="en-US" altLang="en-US" dirty="0" smtClean="0"/>
              <a:t>concept did </a:t>
            </a:r>
            <a:r>
              <a:rPr lang="en-US" altLang="en-US" dirty="0"/>
              <a:t>not classify as bases.</a:t>
            </a:r>
          </a:p>
        </p:txBody>
      </p:sp>
    </p:spTree>
    <p:extLst>
      <p:ext uri="{BB962C8B-B14F-4D97-AF65-F5344CB8AC3E}">
        <p14:creationId xmlns:p14="http://schemas.microsoft.com/office/powerpoint/2010/main" val="25921484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3889</TotalTime>
  <Words>1504</Words>
  <Application>Microsoft Office PowerPoint</Application>
  <PresentationFormat>Custom</PresentationFormat>
  <Paragraphs>292</Paragraphs>
  <Slides>33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8" baseType="lpstr">
      <vt:lpstr>MS PGothic</vt:lpstr>
      <vt:lpstr>Algerian</vt:lpstr>
      <vt:lpstr>Arial</vt:lpstr>
      <vt:lpstr>Book Antiqua</vt:lpstr>
      <vt:lpstr>Calibri</vt:lpstr>
      <vt:lpstr>Cambria Math</vt:lpstr>
      <vt:lpstr>Linux Libertine Display G</vt:lpstr>
      <vt:lpstr>Lucida Calligraphy</vt:lpstr>
      <vt:lpstr>Lucida Handwriting</vt:lpstr>
      <vt:lpstr>Lucida Sans</vt:lpstr>
      <vt:lpstr>Times New Roman</vt:lpstr>
      <vt:lpstr>Wingdings</vt:lpstr>
      <vt:lpstr>Wingdings 2</vt:lpstr>
      <vt:lpstr>Wingdings 3</vt:lpstr>
      <vt:lpstr>Apex</vt:lpstr>
      <vt:lpstr>AICD BASE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NetPc</dc:creator>
  <cp:lastModifiedBy>Microsoft</cp:lastModifiedBy>
  <cp:revision>347</cp:revision>
  <dcterms:created xsi:type="dcterms:W3CDTF">2006-08-16T00:00:00Z</dcterms:created>
  <dcterms:modified xsi:type="dcterms:W3CDTF">2023-05-10T05:17:18Z</dcterms:modified>
</cp:coreProperties>
</file>